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AE3"/>
    <a:srgbClr val="FF00FF"/>
    <a:srgbClr val="01FFB1"/>
    <a:srgbClr val="FFFE03"/>
    <a:srgbClr val="EB215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40179-D030-4C3D-8112-766EFC15856E}" type="datetimeFigureOut">
              <a:rPr lang="en-US" smtClean="0"/>
              <a:t>10-Jun-23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3449-3AEF-4CFE-950D-4C684E508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1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FFC8-683E-731E-41F5-9AFE3EAB1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A2BCF-6443-2825-CC22-F3C8F3172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EAAD-9F4E-C2FE-24B1-934789A4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A0F8-1C38-B634-E009-FD8EDCD5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05AC4-165F-83E9-097F-B8F2E930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4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153A-50C1-068D-1D03-585AF633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C7332-91CD-BF5F-6140-559FB0103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E88EA-9E5E-9A1A-A1C0-578959FA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FFCD1-299C-268B-2356-36C1BEC0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8D57F-8B8D-E817-4154-9D1FB634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FC5B0-5A23-0174-C01B-E626C4A65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5DA67-8B8E-7BC3-0B67-A01130A6C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20C4F-E454-A724-5856-0A9F2D39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E60F-65C5-755F-81A6-9C49DB6A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32B4E-D727-AB00-88CA-93F1C58E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A3DC-6504-D6E8-631A-B5E86B82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2C5AE-A8C6-1847-D2B8-E6BB2439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C266D-6F89-2AF4-6E21-35361225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2874-A88C-C516-3A2D-A56F663F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D59B-AF4E-518F-A2E6-4620F4EE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6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99B0-CDF5-8294-4BD9-3EB5E2F4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42AFE-148B-7ABD-BD37-735ECD8A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8C0B6-D5DE-2F19-2968-936BCE03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C465-5D51-EA37-A841-275F776BF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B3620-B7F1-7467-76B9-07709362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9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8782-F0F2-ED24-69F4-399A82D3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EB5A-1BF8-9DF4-3E2A-6E7CC470B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29CF2-44DD-5A2F-3E4A-6C94D204A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0CFBF-29F3-611A-BE2C-313FE38F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78C8C-A16F-A7FA-1A4B-2214C669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AE7C-3B20-5EAC-3B53-B1936244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7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2216-F744-3E12-3311-04BC7297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616C6-602C-262E-4105-99356968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1D041-57E5-B288-867F-46723860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A9D81-2092-AF05-19F7-3B26590BA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C012E-BB93-3EED-C4F8-6B5454340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F4CC7-DD86-78BA-5C93-9CFA9F78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24716-5C61-2E5B-41AD-452BA76F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4DF551-DDEE-A913-5D76-2B790466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1B62-453E-2EEE-7335-EEB3E153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DB66C-89AA-6FBA-87A6-6A9FC4B4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B7D0E-5CC1-BD27-99AC-28985139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ADAC0-4922-3527-6632-97A409BF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E137D-D95D-E976-4877-4500D261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D8A28-C154-3C09-AA25-D6515D83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4784C-E318-7DBE-4B47-59C52D53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7483-C66D-1F49-48A5-971F6460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FA45-26CC-CC23-4280-5D24FA66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24AD0-AC71-648C-6875-73CC0B5ED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6CF48-3AC7-88C2-BCF5-2FD607FF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3FBF3-3B52-B164-6310-95B671A9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Maestría en Data Science – Manuel Alcántara | Renzo Bances | Cristian Cabrera |  Leibnihtz Ayamamani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A7E-C6DC-5350-157E-B9A0D5A2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8996E3-48B3-4BB9-8887-66A703D3E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8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070B-86B1-67A8-B530-46E3F328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44E6A-02B0-31CB-02E0-6A087AA84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12DF5-0A7C-7FB1-1F1D-CED9EA49E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86A8F1B-F53A-6ECD-BA77-5D740B5B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492875"/>
            <a:ext cx="2743200" cy="365125"/>
          </a:xfrm>
        </p:spPr>
        <p:txBody>
          <a:bodyPr/>
          <a:lstStyle>
            <a:lvl1pPr algn="r">
              <a:defRPr sz="1000">
                <a:latin typeface="Arial Narrow" panose="020B0606020202030204" pitchFamily="34" charset="0"/>
              </a:defRPr>
            </a:lvl1pPr>
          </a:lstStyle>
          <a:p>
            <a:fld id="{5A8996E3-48B3-4BB9-8887-66A703D3EB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767F670-3574-1882-9B86-84DBDCD65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60960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© 2023 UPC -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3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EB89E-BD3E-6A21-A8F7-330AB8BC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6E8B-32D4-9AFE-7EA9-E928D6096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84868F2-6A0C-7572-AF9F-EAD3C1871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60960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© 2023 UPC -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56BAECA-FAC0-7BCF-BF1C-A5780ED38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981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Arial Narrow" panose="020B0606020202030204" pitchFamily="34" charset="0"/>
              </a:defRPr>
            </a:lvl1pPr>
          </a:lstStyle>
          <a:p>
            <a:fld id="{5A8996E3-48B3-4BB9-8887-66A703D3EB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0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nu-Data-Master/UPC_TesisV10-mast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F457-87D6-5E15-43F4-FF944655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61454-4383-4E2B-9D8D-44C4F3E43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3876184" cy="1362918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1. Instalación y carga de web-app:</a:t>
            </a:r>
          </a:p>
          <a:p>
            <a:pPr marL="342900" indent="-342900"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Descargar fuente de : </a:t>
            </a:r>
            <a:r>
              <a:rPr lang="es-PE" sz="1000" dirty="0">
                <a:latin typeface="Arial Narrow" panose="020B0606020202030204" pitchFamily="34" charset="0"/>
                <a:hlinkClick r:id="rId2"/>
              </a:rPr>
              <a:t>https://github.com/Manu-Data-Master/UPC_TesisV10-master</a:t>
            </a:r>
            <a:endParaRPr lang="es-PE" sz="1000" dirty="0">
              <a:latin typeface="Arial Narrow" panose="020B0606020202030204" pitchFamily="34" charset="0"/>
            </a:endParaRPr>
          </a:p>
          <a:p>
            <a:pPr marL="342900" indent="-342900" algn="just"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Localmente, se debe tener instalado Python 3.10.4 con Conda=22.9.0 Luego, estando en la carpeta del proyecto, abrir un terminal e instalar ambiente de </a:t>
            </a:r>
            <a:r>
              <a:rPr lang="es-PE" sz="1000" dirty="0" err="1">
                <a:latin typeface="Arial Narrow" panose="020B0606020202030204" pitchFamily="34" charset="0"/>
              </a:rPr>
              <a:t>python</a:t>
            </a:r>
            <a:r>
              <a:rPr lang="es-PE" sz="1000" dirty="0"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latin typeface="Arial Narrow" panose="020B0606020202030204" pitchFamily="34" charset="0"/>
              </a:rPr>
              <a:t>conda</a:t>
            </a:r>
            <a:r>
              <a:rPr lang="es-PE" sz="1000" dirty="0">
                <a:latin typeface="Arial Narrow" panose="020B0606020202030204" pitchFamily="34" charset="0"/>
              </a:rPr>
              <a:t>:</a:t>
            </a:r>
          </a:p>
          <a:p>
            <a:pPr marL="342900" indent="-342900" algn="just">
              <a:buAutoNum type="alphaLcPeriod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574876-2901-5872-6B40-98F594736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14"/>
          <a:stretch/>
        </p:blipFill>
        <p:spPr>
          <a:xfrm>
            <a:off x="4200563" y="6425"/>
            <a:ext cx="5049549" cy="398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34289-FB1B-D84E-AB22-26A2C9881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" t="305" r="31070" b="3200"/>
          <a:stretch/>
        </p:blipFill>
        <p:spPr>
          <a:xfrm>
            <a:off x="6958584" y="2798064"/>
            <a:ext cx="4583056" cy="3602736"/>
          </a:xfrm>
          <a:prstGeom prst="rect">
            <a:avLst/>
          </a:prstGeom>
          <a:ln>
            <a:solidFill>
              <a:srgbClr val="0000FF"/>
            </a:solidFill>
          </a:ln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0130DDF8-FD5F-B272-E08B-7657FA1EE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365381"/>
              </p:ext>
            </p:extLst>
          </p:nvPr>
        </p:nvGraphicFramePr>
        <p:xfrm>
          <a:off x="423219" y="2091599"/>
          <a:ext cx="3564128" cy="27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128">
                  <a:extLst>
                    <a:ext uri="{9D8B030D-6E8A-4147-A177-3AD203B41FA5}">
                      <a16:colId xmlns:a16="http://schemas.microsoft.com/office/drawing/2014/main" val="90488900"/>
                    </a:ext>
                  </a:extLst>
                </a:gridCol>
              </a:tblGrid>
              <a:tr h="279074">
                <a:tc>
                  <a:txBody>
                    <a:bodyPr/>
                    <a:lstStyle/>
                    <a:p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conda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env create -f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environment.yml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52909"/>
                  </a:ext>
                </a:extLst>
              </a:tr>
            </a:tbl>
          </a:graphicData>
        </a:graphic>
      </p:graphicFrame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1AE59FE-B293-A180-0053-87C1904B665D}"/>
              </a:ext>
            </a:extLst>
          </p:cNvPr>
          <p:cNvSpPr txBox="1">
            <a:spLocks/>
          </p:cNvSpPr>
          <p:nvPr/>
        </p:nvSpPr>
        <p:spPr>
          <a:xfrm>
            <a:off x="267191" y="2484791"/>
            <a:ext cx="3876184" cy="70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lphaLcPeriod" startAt="3"/>
            </a:pPr>
            <a:r>
              <a:rPr lang="es-PE" sz="1000" dirty="0">
                <a:latin typeface="Arial Narrow" panose="020B0606020202030204" pitchFamily="34" charset="0"/>
              </a:rPr>
              <a:t>En consecuencia, se instalará el ambiente </a:t>
            </a:r>
            <a:r>
              <a:rPr lang="es-PE" sz="1000" dirty="0" err="1">
                <a:latin typeface="Arial Narrow" panose="020B0606020202030204" pitchFamily="34" charset="0"/>
              </a:rPr>
              <a:t>conda</a:t>
            </a:r>
            <a:r>
              <a:rPr lang="es-PE" sz="1000" dirty="0">
                <a:latin typeface="Arial Narrow" panose="020B0606020202030204" pitchFamily="34" charset="0"/>
              </a:rPr>
              <a:t> llamado </a:t>
            </a:r>
            <a:r>
              <a:rPr lang="es-PE" sz="1000" dirty="0" err="1">
                <a:latin typeface="Arial Narrow" panose="020B0606020202030204" pitchFamily="34" charset="0"/>
              </a:rPr>
              <a:t>MediaPipeEnv</a:t>
            </a:r>
            <a:r>
              <a:rPr lang="es-PE" sz="1000" dirty="0">
                <a:latin typeface="Arial Narrow" panose="020B060602020203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lphaLcPeriod" startAt="3"/>
            </a:pPr>
            <a:r>
              <a:rPr lang="es-PE" sz="1000" dirty="0">
                <a:latin typeface="Arial Narrow" panose="020B0606020202030204" pitchFamily="34" charset="0"/>
              </a:rPr>
              <a:t>Activar el ambiente </a:t>
            </a:r>
            <a:r>
              <a:rPr lang="es-PE" sz="1000" dirty="0" err="1">
                <a:latin typeface="Arial Narrow" panose="020B0606020202030204" pitchFamily="34" charset="0"/>
              </a:rPr>
              <a:t>conda</a:t>
            </a:r>
            <a:r>
              <a:rPr lang="es-PE" sz="1000" dirty="0">
                <a:latin typeface="Arial Narrow" panose="020B0606020202030204" pitchFamily="34" charset="0"/>
              </a:rPr>
              <a:t>: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1FADEBB8-BD16-45D6-AD02-5A4A07FE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26" name="Slide Number Placeholder 15">
            <a:extLst>
              <a:ext uri="{FF2B5EF4-FFF2-40B4-BE49-F238E27FC236}">
                <a16:creationId xmlns:a16="http://schemas.microsoft.com/office/drawing/2014/main" id="{EA7FDE06-DB2C-8E3F-F5CB-10CD16F4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497C34B4-1B5A-6482-04ED-E08F64D02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591786"/>
              </p:ext>
            </p:extLst>
          </p:nvPr>
        </p:nvGraphicFramePr>
        <p:xfrm>
          <a:off x="423219" y="3190821"/>
          <a:ext cx="3564128" cy="27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128">
                  <a:extLst>
                    <a:ext uri="{9D8B030D-6E8A-4147-A177-3AD203B41FA5}">
                      <a16:colId xmlns:a16="http://schemas.microsoft.com/office/drawing/2014/main" val="90488900"/>
                    </a:ext>
                  </a:extLst>
                </a:gridCol>
              </a:tblGrid>
              <a:tr h="279074">
                <a:tc>
                  <a:txBody>
                    <a:bodyPr/>
                    <a:lstStyle/>
                    <a:p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conda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activate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MediaPipeEnv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52909"/>
                  </a:ext>
                </a:extLst>
              </a:tr>
            </a:tbl>
          </a:graphicData>
        </a:graphic>
      </p:graphicFrame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AA21B17-23F1-34FD-F184-E630917A38EA}"/>
              </a:ext>
            </a:extLst>
          </p:cNvPr>
          <p:cNvSpPr txBox="1">
            <a:spLocks/>
          </p:cNvSpPr>
          <p:nvPr/>
        </p:nvSpPr>
        <p:spPr>
          <a:xfrm>
            <a:off x="218408" y="3675029"/>
            <a:ext cx="3876184" cy="27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lphaLcPeriod" startAt="5"/>
            </a:pPr>
            <a:r>
              <a:rPr lang="es-PE" sz="1000" dirty="0">
                <a:latin typeface="Arial Narrow" panose="020B0606020202030204" pitchFamily="34" charset="0"/>
              </a:rPr>
              <a:t>Cargar la web-app con el comando </a:t>
            </a:r>
            <a:r>
              <a:rPr lang="es-PE" sz="1000" dirty="0" err="1">
                <a:latin typeface="Arial Narrow" panose="020B0606020202030204" pitchFamily="34" charset="0"/>
              </a:rPr>
              <a:t>Streamlit</a:t>
            </a:r>
            <a:r>
              <a:rPr lang="es-PE" sz="1000" dirty="0">
                <a:latin typeface="Arial Narrow" panose="020B0606020202030204" pitchFamily="34" charset="0"/>
              </a:rPr>
              <a:t>:</a:t>
            </a:r>
          </a:p>
        </p:txBody>
      </p:sp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E15FA873-F925-FEC2-7575-B9B4D064B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6946"/>
              </p:ext>
            </p:extLst>
          </p:nvPr>
        </p:nvGraphicFramePr>
        <p:xfrm>
          <a:off x="423219" y="3937086"/>
          <a:ext cx="3564128" cy="279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128">
                  <a:extLst>
                    <a:ext uri="{9D8B030D-6E8A-4147-A177-3AD203B41FA5}">
                      <a16:colId xmlns:a16="http://schemas.microsoft.com/office/drawing/2014/main" val="90488900"/>
                    </a:ext>
                  </a:extLst>
                </a:gridCol>
              </a:tblGrid>
              <a:tr h="279074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streamlit run app_web.py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5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2571653" cy="3514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11"/>
            </a:pPr>
            <a:r>
              <a:rPr lang="es-PE" sz="1000" dirty="0">
                <a:latin typeface="Arial Narrow" panose="020B0606020202030204" pitchFamily="34" charset="0"/>
              </a:rPr>
              <a:t>Visualizar los resultados del ejercicio reciente.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🏁 Inicio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🥇 Fin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🕒 Tiempo entrenamiento (min)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⚖️ Peso (Kg)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🔥 Calorías quemadas (Kcal)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🧨 Factor de Calorías   (Kcal/ minuto)[Ver cuadro 1]</a:t>
            </a:r>
            <a:endParaRPr lang="es-PE" sz="1000" dirty="0"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lphaLcPeriod" startAt="11"/>
            </a:pPr>
            <a:r>
              <a:rPr lang="es-PE" sz="1000" dirty="0">
                <a:latin typeface="Arial Narrow" panose="020B0606020202030204" pitchFamily="34" charset="0"/>
              </a:rPr>
              <a:t>Los resultados se diagraman según sistema de medición utilizado: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Sistema Predicción de Ejercicio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Sistema de Ángulos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Sistema de Costos</a:t>
            </a:r>
          </a:p>
          <a:p>
            <a:pPr marL="342900" indent="-342900" algn="just">
              <a:buFont typeface="Arial" panose="020B0604020202020204" pitchFamily="34" charset="0"/>
              <a:buAutoNum type="alphaLcPeriod" startAt="11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BBF50-0AE3-32A1-00CA-27A68F0C8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25"/>
          <a:stretch/>
        </p:blipFill>
        <p:spPr>
          <a:xfrm>
            <a:off x="3115170" y="1311372"/>
            <a:ext cx="8996011" cy="33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9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8"/>
            <a:ext cx="3062606" cy="1400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13"/>
            </a:pPr>
            <a:r>
              <a:rPr lang="es-PE" sz="1200" dirty="0">
                <a:latin typeface="Arial Narrow" panose="020B0606020202030204" pitchFamily="34" charset="0"/>
              </a:rPr>
              <a:t>Sistema Predicción de Ejercicio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Aproximación media total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(Gauge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Aproximación media por pose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(Gauge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Aproximación por cada pose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(Gauge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AutoNum type="alphaLcPeriod" startAt="11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6C4D0-86EE-5ECF-1077-91142E79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91" y="389067"/>
            <a:ext cx="7140460" cy="55381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38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14"/>
            </a:pPr>
            <a:r>
              <a:rPr lang="es-PE" sz="1200" dirty="0">
                <a:latin typeface="Arial Narrow" panose="020B0606020202030204" pitchFamily="34" charset="0"/>
              </a:rPr>
              <a:t>Sistema Ángulos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Articulación por todas las poses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(Time Series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Análisis por cada pose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(Radar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AutoNum type="alphaLcPeriod" startAt="11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E4D3-56A0-CCA4-F97F-91458768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87" y="389068"/>
            <a:ext cx="7128163" cy="5538158"/>
          </a:xfrm>
          <a:prstGeom prst="rect">
            <a:avLst/>
          </a:prstGeom>
        </p:spPr>
      </p:pic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2F45E6-8A5F-6E2C-E306-980E50B5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615361"/>
            <a:ext cx="5611218" cy="20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4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3264EB-8C67-5BD4-8CEA-F08147B4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01" y="389067"/>
            <a:ext cx="7145314" cy="54596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15"/>
            </a:pPr>
            <a:r>
              <a:rPr lang="es-PE" sz="1200" dirty="0">
                <a:latin typeface="Arial Narrow" panose="020B0606020202030204" pitchFamily="34" charset="0"/>
              </a:rPr>
              <a:t>Sistema Costos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Costo medio total usuario vs </a:t>
            </a:r>
            <a:r>
              <a:rPr lang="es-PE" sz="1000" dirty="0" err="1">
                <a:latin typeface="Arial Narrow" panose="020B0606020202030204" pitchFamily="34" charset="0"/>
              </a:rPr>
              <a:t>trainer</a:t>
            </a:r>
            <a:r>
              <a:rPr lang="es-PE" sz="1000" dirty="0"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&amp; Line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PE" sz="1000" dirty="0">
                <a:latin typeface="Arial Narrow" panose="020B0606020202030204" pitchFamily="34" charset="0"/>
              </a:rPr>
              <a:t>Costo por cada pose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&amp; Line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AutoNum type="alphaLcPeriod" startAt="11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</p:spTree>
    <p:extLst>
      <p:ext uri="{BB962C8B-B14F-4D97-AF65-F5344CB8AC3E}">
        <p14:creationId xmlns:p14="http://schemas.microsoft.com/office/powerpoint/2010/main" val="113425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5. 📊 REPORTS: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Fecha inicio y fin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Elegir unidad de tiempo (segundos, minutos, horas) por defecto minutos: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 err="1">
                <a:latin typeface="Arial Narrow" panose="020B0606020202030204" pitchFamily="34" charset="0"/>
              </a:rPr>
              <a:t>Fetch</a:t>
            </a:r>
            <a:r>
              <a:rPr lang="es-PE" sz="1000" dirty="0">
                <a:latin typeface="Arial Narrow" panose="020B0606020202030204" pitchFamily="34" charset="0"/>
              </a:rPr>
              <a:t> Data: Recupera datos según rango de fechas generando: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Métricas del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Tiempo de entrenamiento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Calorías quemadas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Similitud con </a:t>
            </a:r>
            <a:r>
              <a:rPr lang="es-ES" sz="1000" dirty="0" err="1">
                <a:latin typeface="Arial Narrow" panose="020B0606020202030204" pitchFamily="34" charset="0"/>
              </a:rPr>
              <a:t>trainer</a:t>
            </a:r>
            <a:r>
              <a:rPr lang="es-ES" sz="1000" dirty="0"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Scatter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Predicción por regresión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(Time Series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🔵Esfuerzo (Kcal o unidad tiempo)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🔴Tendencia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🟢Predicción</a:t>
            </a:r>
          </a:p>
          <a:p>
            <a:pPr algn="just"/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40007-1CD8-F4DD-A203-58F5BC00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97" y="286334"/>
            <a:ext cx="7920013" cy="50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F90E9-32E6-1B9F-91B8-49C1C076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82" y="286335"/>
            <a:ext cx="7887727" cy="5027538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5. 📊 REPORTS: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Fecha inicio y fin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Elegir unidad de tiempo (segundos, minutos, horas) por defecto minutos: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 err="1">
                <a:latin typeface="Arial Narrow" panose="020B0606020202030204" pitchFamily="34" charset="0"/>
              </a:rPr>
              <a:t>Fetch</a:t>
            </a:r>
            <a:r>
              <a:rPr lang="es-PE" sz="1000" dirty="0">
                <a:latin typeface="Arial Narrow" panose="020B0606020202030204" pitchFamily="34" charset="0"/>
              </a:rPr>
              <a:t> Data: Recupera datos según rango de fechas generando: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Métricas del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Tiempo de entrenamiento 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(Bar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Calorías quemadas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Similitud con </a:t>
            </a:r>
            <a:r>
              <a:rPr lang="es-ES" sz="1000" dirty="0" err="1">
                <a:latin typeface="Arial Narrow" panose="020B0606020202030204" pitchFamily="34" charset="0"/>
              </a:rPr>
              <a:t>trainer</a:t>
            </a:r>
            <a:r>
              <a:rPr lang="es-ES" sz="1000" dirty="0"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Scatter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Predicción por regresión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(Time Series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🔵Esfuerzo (Kcal o unidad tiempo)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🔴Tendencia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🟢Predicción</a:t>
            </a:r>
          </a:p>
          <a:p>
            <a:pPr algn="just"/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</p:spTree>
    <p:extLst>
      <p:ext uri="{BB962C8B-B14F-4D97-AF65-F5344CB8AC3E}">
        <p14:creationId xmlns:p14="http://schemas.microsoft.com/office/powerpoint/2010/main" val="140172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89874-395A-E572-017A-32A899F8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82" y="286335"/>
            <a:ext cx="7887992" cy="51221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5. 📊 REPORTS: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Fecha inicio y fin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Elegir unidad de tiempo (segundos, minutos, horas) por defecto minutos: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 err="1">
                <a:latin typeface="Arial Narrow" panose="020B0606020202030204" pitchFamily="34" charset="0"/>
              </a:rPr>
              <a:t>Fetch</a:t>
            </a:r>
            <a:r>
              <a:rPr lang="es-PE" sz="1000" dirty="0">
                <a:latin typeface="Arial Narrow" panose="020B0606020202030204" pitchFamily="34" charset="0"/>
              </a:rPr>
              <a:t> Data: Recupera datos según rango de fechas generando: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Métricas del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Tiempo de entrenamiento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Calorías quemadas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(Bar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  <a:endParaRPr lang="es-ES" sz="1000" dirty="0">
              <a:highlight>
                <a:srgbClr val="FFFF00"/>
              </a:highlight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Similitud con </a:t>
            </a:r>
            <a:r>
              <a:rPr lang="es-ES" sz="1000" dirty="0" err="1">
                <a:latin typeface="Arial Narrow" panose="020B0606020202030204" pitchFamily="34" charset="0"/>
              </a:rPr>
              <a:t>trainer</a:t>
            </a:r>
            <a:r>
              <a:rPr lang="es-ES" sz="1000" dirty="0"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Scatter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Predicción por regresión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(Time Series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🔵Esfuerzo (Kcal o unidad tiempo)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🔴Tendencia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🟢Predicción</a:t>
            </a:r>
          </a:p>
          <a:p>
            <a:pPr algn="just"/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</p:spTree>
    <p:extLst>
      <p:ext uri="{BB962C8B-B14F-4D97-AF65-F5344CB8AC3E}">
        <p14:creationId xmlns:p14="http://schemas.microsoft.com/office/powerpoint/2010/main" val="337029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5. 📊 REPORTS: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Fecha inicio y fin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Elegir unidad de tiempo (segundos, minutos, horas) por defecto minutos: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 err="1">
                <a:latin typeface="Arial Narrow" panose="020B0606020202030204" pitchFamily="34" charset="0"/>
              </a:rPr>
              <a:t>Fetch</a:t>
            </a:r>
            <a:r>
              <a:rPr lang="es-PE" sz="1000" dirty="0">
                <a:latin typeface="Arial Narrow" panose="020B0606020202030204" pitchFamily="34" charset="0"/>
              </a:rPr>
              <a:t> Data: Recupera datos según rango de fechas generando: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Métricas del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Tiempo de entrenamiento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Calorías quemadas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Similitud con </a:t>
            </a:r>
            <a:r>
              <a:rPr lang="es-ES" sz="1000" dirty="0" err="1">
                <a:highlight>
                  <a:srgbClr val="FFFF00"/>
                </a:highlight>
                <a:latin typeface="Arial Narrow" panose="020B0606020202030204" pitchFamily="34" charset="0"/>
              </a:rPr>
              <a:t>trainer</a:t>
            </a: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(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Scatter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)</a:t>
            </a:r>
            <a:endParaRPr lang="es-ES" sz="1000" dirty="0">
              <a:highlight>
                <a:srgbClr val="FFFF00"/>
              </a:highlight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Predicción por regresión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(Time Series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🔵Esfuerzo (Kcal o unidad tiempo)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🔴Tendencia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🟢Predicción</a:t>
            </a:r>
          </a:p>
          <a:p>
            <a:pPr algn="just"/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B9CF8-5A85-5D80-595E-917DA40B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34" y="885070"/>
            <a:ext cx="7920776" cy="34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7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3EC63-24DC-C5A7-D7DF-B921E385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34" y="360865"/>
            <a:ext cx="7918910" cy="552953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7"/>
            <a:ext cx="3631950" cy="1167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5. 📊 REPORTS: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Fecha inicio y fin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Elegir unidad de tiempo (segundos, minutos, horas) por defecto minutos:</a:t>
            </a:r>
          </a:p>
          <a:p>
            <a:pPr marL="342900" indent="-342900">
              <a:buFont typeface="+mj-lt"/>
              <a:buAutoNum type="alphaLcPeriod"/>
            </a:pPr>
            <a:r>
              <a:rPr lang="es-PE" sz="1000" dirty="0" err="1">
                <a:latin typeface="Arial Narrow" panose="020B0606020202030204" pitchFamily="34" charset="0"/>
              </a:rPr>
              <a:t>Fetch</a:t>
            </a:r>
            <a:r>
              <a:rPr lang="es-PE" sz="1000" dirty="0">
                <a:latin typeface="Arial Narrow" panose="020B0606020202030204" pitchFamily="34" charset="0"/>
              </a:rPr>
              <a:t> Data: Recupera datos según rango de fechas generando: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Métricas del entrenamiento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Tiempo de entrenamiento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Calorías quemadas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(Bar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–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stacked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grouped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latin typeface="Arial Narrow" panose="020B0606020202030204" pitchFamily="34" charset="0"/>
              </a:rPr>
              <a:t>Similitud con </a:t>
            </a:r>
            <a:r>
              <a:rPr lang="es-ES" sz="1000" dirty="0" err="1">
                <a:latin typeface="Arial Narrow" panose="020B0606020202030204" pitchFamily="34" charset="0"/>
              </a:rPr>
              <a:t>trainer</a:t>
            </a:r>
            <a:r>
              <a:rPr lang="es-ES" sz="1000" dirty="0">
                <a:latin typeface="Arial Narrow" panose="020B0606020202030204" pitchFamily="34" charset="0"/>
              </a:rPr>
              <a:t> 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(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Scatter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</a:t>
            </a:r>
            <a:r>
              <a:rPr lang="es-PE" sz="1000" dirty="0" err="1">
                <a:solidFill>
                  <a:srgbClr val="FF00FF"/>
                </a:solidFill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latin typeface="Arial Narrow" panose="020B0606020202030204" pitchFamily="34" charset="0"/>
              </a:rPr>
              <a:t> )</a:t>
            </a:r>
            <a:endParaRPr lang="es-ES" sz="1000" dirty="0">
              <a:latin typeface="Arial Narrow" panose="020B0606020202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Predicción por regresión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(Time Series </a:t>
            </a:r>
            <a:r>
              <a:rPr lang="es-PE" sz="1000" dirty="0" err="1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Plot</a:t>
            </a:r>
            <a:r>
              <a:rPr lang="es-PE" sz="1000" dirty="0">
                <a:solidFill>
                  <a:srgbClr val="FF00FF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🔵Esfuerzo (Kcal o unidad tiempo)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🔴Tendencia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s-ES" sz="1000" dirty="0">
                <a:highlight>
                  <a:srgbClr val="FFFF00"/>
                </a:highlight>
                <a:latin typeface="Arial Narrow" panose="020B0606020202030204" pitchFamily="34" charset="0"/>
              </a:rPr>
              <a:t>🟢Predicción</a:t>
            </a:r>
          </a:p>
          <a:p>
            <a:pPr algn="just"/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</p:spTree>
    <p:extLst>
      <p:ext uri="{BB962C8B-B14F-4D97-AF65-F5344CB8AC3E}">
        <p14:creationId xmlns:p14="http://schemas.microsoft.com/office/powerpoint/2010/main" val="164576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8333065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– UPC: </a:t>
            </a:r>
            <a:r>
              <a:rPr lang="en-US" sz="1800" dirty="0" err="1">
                <a:latin typeface="Arial Narrow" panose="020B0606020202030204" pitchFamily="34" charset="0"/>
              </a:rPr>
              <a:t>Arquitectura</a:t>
            </a:r>
            <a:r>
              <a:rPr lang="en-US" sz="1800" dirty="0">
                <a:latin typeface="Arial Narrow" panose="020B0606020202030204" pitchFamily="34" charset="0"/>
              </a:rPr>
              <a:t> de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B85ED-FCE5-BB54-88D9-5CBC4921B800}"/>
              </a:ext>
            </a:extLst>
          </p:cNvPr>
          <p:cNvSpPr/>
          <p:nvPr/>
        </p:nvSpPr>
        <p:spPr>
          <a:xfrm>
            <a:off x="1983364" y="4233011"/>
            <a:ext cx="7559003" cy="6167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python 3.10.4 (</a:t>
            </a:r>
            <a:r>
              <a:rPr lang="en-US" sz="14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conda</a:t>
            </a:r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=22.9.0 | pip=22.2.2)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D06C5-C632-C6E2-7EFB-AA4B1D2A8C5E}"/>
              </a:ext>
            </a:extLst>
          </p:cNvPr>
          <p:cNvSpPr/>
          <p:nvPr/>
        </p:nvSpPr>
        <p:spPr>
          <a:xfrm>
            <a:off x="1983365" y="3900894"/>
            <a:ext cx="2069046" cy="264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streamlit 1.12.2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9C59CE-8972-EBFF-6105-D7FFB18C64C1}"/>
              </a:ext>
            </a:extLst>
          </p:cNvPr>
          <p:cNvSpPr/>
          <p:nvPr/>
        </p:nvSpPr>
        <p:spPr>
          <a:xfrm>
            <a:off x="1983365" y="3594655"/>
            <a:ext cx="1810254" cy="264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streamlit</a:t>
            </a:r>
            <a:r>
              <a:rPr lang="en-US" sz="105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-authenticator 0.1.5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8438-57E8-497C-B6E2-3188D8422D94}"/>
              </a:ext>
            </a:extLst>
          </p:cNvPr>
          <p:cNvSpPr/>
          <p:nvPr/>
        </p:nvSpPr>
        <p:spPr>
          <a:xfrm>
            <a:off x="4104748" y="3892267"/>
            <a:ext cx="1414437" cy="264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Opencv 4.7.0</a:t>
            </a:r>
            <a:endParaRPr lang="en-US" sz="1400" dirty="0">
              <a:latin typeface="Abadi" panose="020B06040201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BA4D5-474E-AD58-BCC5-20940771B10D}"/>
              </a:ext>
            </a:extLst>
          </p:cNvPr>
          <p:cNvSpPr/>
          <p:nvPr/>
        </p:nvSpPr>
        <p:spPr>
          <a:xfrm>
            <a:off x="4104749" y="3594655"/>
            <a:ext cx="1276129" cy="264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05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mediapipe</a:t>
            </a:r>
            <a:r>
              <a:rPr lang="en-US" sz="105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0.8.11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199-3165-DDA7-1A8E-07FFBA027C25}"/>
              </a:ext>
            </a:extLst>
          </p:cNvPr>
          <p:cNvSpPr/>
          <p:nvPr/>
        </p:nvSpPr>
        <p:spPr>
          <a:xfrm>
            <a:off x="6825154" y="3585388"/>
            <a:ext cx="1325592" cy="57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scipy 1.10.1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scikit-learn 1.1.3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sklearn</a:t>
            </a: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0.0.post1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3F7DA2-6A71-FF3C-38D4-3FA34E33E5CF}"/>
              </a:ext>
            </a:extLst>
          </p:cNvPr>
          <p:cNvSpPr/>
          <p:nvPr/>
        </p:nvSpPr>
        <p:spPr>
          <a:xfrm>
            <a:off x="8221337" y="3572369"/>
            <a:ext cx="1325592" cy="57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matplotlib 3.7.1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plotly</a:t>
            </a: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5.14.1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5622DD-6C92-1BDE-F4DE-F723CC2D2457}"/>
              </a:ext>
            </a:extLst>
          </p:cNvPr>
          <p:cNvSpPr/>
          <p:nvPr/>
        </p:nvSpPr>
        <p:spPr>
          <a:xfrm>
            <a:off x="3845956" y="3597447"/>
            <a:ext cx="206456" cy="264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badi" panose="020B06040201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B3A69-7877-18BC-266F-EE5C07390B1D}"/>
              </a:ext>
            </a:extLst>
          </p:cNvPr>
          <p:cNvSpPr/>
          <p:nvPr/>
        </p:nvSpPr>
        <p:spPr>
          <a:xfrm>
            <a:off x="5421066" y="3589623"/>
            <a:ext cx="98120" cy="264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/>
            <a:endParaRPr lang="en-US" sz="1050" dirty="0">
              <a:latin typeface="Abadi" panose="020B06040201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C33283-CA95-6F09-4266-2C47588F055B}"/>
              </a:ext>
            </a:extLst>
          </p:cNvPr>
          <p:cNvSpPr/>
          <p:nvPr/>
        </p:nvSpPr>
        <p:spPr>
          <a:xfrm>
            <a:off x="5588702" y="3580996"/>
            <a:ext cx="1165861" cy="57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gtts</a:t>
            </a: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2.3.1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sqlite</a:t>
            </a: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3.39.3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 err="1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pygame</a:t>
            </a:r>
            <a:r>
              <a:rPr lang="en-US" sz="10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2.3.0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BBB147-9A4C-30CA-6C32-A6F8C73DF704}"/>
              </a:ext>
            </a:extLst>
          </p:cNvPr>
          <p:cNvSpPr/>
          <p:nvPr/>
        </p:nvSpPr>
        <p:spPr>
          <a:xfrm>
            <a:off x="1982575" y="2763717"/>
            <a:ext cx="7559003" cy="616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WEB APP</a:t>
            </a:r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1D78A605-6171-2CDA-B3A1-333A5FF3306D}"/>
              </a:ext>
            </a:extLst>
          </p:cNvPr>
          <p:cNvSpPr/>
          <p:nvPr/>
        </p:nvSpPr>
        <p:spPr>
          <a:xfrm>
            <a:off x="10233553" y="2430724"/>
            <a:ext cx="765584" cy="871268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User data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72D89904-EFD5-EF51-EF26-92704F592EF4}"/>
              </a:ext>
            </a:extLst>
          </p:cNvPr>
          <p:cNvSpPr/>
          <p:nvPr/>
        </p:nvSpPr>
        <p:spPr>
          <a:xfrm>
            <a:off x="10233553" y="3949679"/>
            <a:ext cx="765584" cy="871268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Trainer data</a:t>
            </a:r>
          </a:p>
        </p:txBody>
      </p:sp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5CCA6387-B051-DDD9-193C-0272017CD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88" y="3035279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C6186F-E104-F217-3004-291ED199B46A}"/>
              </a:ext>
            </a:extLst>
          </p:cNvPr>
          <p:cNvSpPr/>
          <p:nvPr/>
        </p:nvSpPr>
        <p:spPr>
          <a:xfrm rot="16200000">
            <a:off x="170742" y="3350588"/>
            <a:ext cx="2637558" cy="36086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latin typeface="Abadi" panose="020B0604020104020204" pitchFamily="34" charset="0"/>
                <a:cs typeface="Aharoni" panose="02010803020104030203" pitchFamily="2" charset="-79"/>
              </a:rPr>
              <a:t>Autenticación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851F23-C0DB-2A10-5480-3CC6A9E7D79E}"/>
              </a:ext>
            </a:extLst>
          </p:cNvPr>
          <p:cNvSpPr/>
          <p:nvPr/>
        </p:nvSpPr>
        <p:spPr>
          <a:xfrm>
            <a:off x="1982575" y="2188012"/>
            <a:ext cx="2561716" cy="4718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🏋️ WORKOUT ROUTINE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643BBC-75B2-65E5-CD91-38EF62BB579B}"/>
              </a:ext>
            </a:extLst>
          </p:cNvPr>
          <p:cNvSpPr/>
          <p:nvPr/>
        </p:nvSpPr>
        <p:spPr>
          <a:xfrm>
            <a:off x="4663534" y="2185397"/>
            <a:ext cx="2023593" cy="4718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📊 REPORTS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2D72F1-ABE7-A1BF-98EB-9972A62CF31F}"/>
              </a:ext>
            </a:extLst>
          </p:cNvPr>
          <p:cNvSpPr/>
          <p:nvPr/>
        </p:nvSpPr>
        <p:spPr>
          <a:xfrm>
            <a:off x="6825154" y="2189090"/>
            <a:ext cx="2716424" cy="4718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badi" panose="020B06040201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⚙️ MACHINE LEARNING TOOLS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9B7FCF-1090-06B6-96F6-BCFCA109FE76}"/>
              </a:ext>
            </a:extLst>
          </p:cNvPr>
          <p:cNvSpPr/>
          <p:nvPr/>
        </p:nvSpPr>
        <p:spPr>
          <a:xfrm>
            <a:off x="9886207" y="2288038"/>
            <a:ext cx="1325592" cy="2561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08C2F-F3BB-E0C8-2571-482B7B513510}"/>
              </a:ext>
            </a:extLst>
          </p:cNvPr>
          <p:cNvSpPr txBox="1"/>
          <p:nvPr/>
        </p:nvSpPr>
        <p:spPr>
          <a:xfrm>
            <a:off x="10098511" y="198026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badi" panose="020B0604020104020204" pitchFamily="34" charset="0"/>
              </a:rPr>
              <a:t>DATA LAYER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8534E3D6-C3C4-86A9-6A3F-0D6437641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207" y="1980261"/>
            <a:ext cx="302822" cy="3028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D81C5E-F2B4-BC35-7754-27986E555D56}"/>
              </a:ext>
            </a:extLst>
          </p:cNvPr>
          <p:cNvSpPr/>
          <p:nvPr/>
        </p:nvSpPr>
        <p:spPr>
          <a:xfrm>
            <a:off x="1885681" y="2092701"/>
            <a:ext cx="7787864" cy="2927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765F3-48DD-6A89-E978-3323A1283436}"/>
              </a:ext>
            </a:extLst>
          </p:cNvPr>
          <p:cNvSpPr txBox="1"/>
          <p:nvPr/>
        </p:nvSpPr>
        <p:spPr>
          <a:xfrm>
            <a:off x="2151940" y="182389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badi" panose="020B0604020104020204" pitchFamily="34" charset="0"/>
              </a:rPr>
              <a:t>WEB-APP LAYER</a:t>
            </a:r>
          </a:p>
        </p:txBody>
      </p:sp>
      <p:pic>
        <p:nvPicPr>
          <p:cNvPr id="26" name="Graphic 25" descr="Briefcase with solid fill">
            <a:extLst>
              <a:ext uri="{FF2B5EF4-FFF2-40B4-BE49-F238E27FC236}">
                <a16:creationId xmlns:a16="http://schemas.microsoft.com/office/drawing/2014/main" id="{ACB8A2D3-E1B1-49C5-09D1-FDDB367C3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7611" y="1806080"/>
            <a:ext cx="302400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433283-3846-87CC-A3C6-2AC50B16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18" y="563494"/>
            <a:ext cx="8217351" cy="5641764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A578B5C-F11C-F186-5EA7-4CBE3DBB7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2B06EB7-ACF3-C485-3CC9-8F206210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CEC02A-F3FD-7C95-8547-EA632850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0266660-8B84-F116-CB54-72D7E647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3876184" cy="1362918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2. Ingresando a la web-app:</a:t>
            </a:r>
          </a:p>
          <a:p>
            <a:pPr marL="342900" indent="-342900"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Ingresar </a:t>
            </a:r>
            <a:r>
              <a:rPr lang="es-PE" sz="1000" dirty="0" err="1">
                <a:latin typeface="Arial Narrow" panose="020B0606020202030204" pitchFamily="34" charset="0"/>
              </a:rPr>
              <a:t>username</a:t>
            </a:r>
            <a:r>
              <a:rPr lang="es-PE" sz="1000" dirty="0">
                <a:latin typeface="Arial Narrow" panose="020B0606020202030204" pitchFamily="34" charset="0"/>
              </a:rPr>
              <a:t> &amp; </a:t>
            </a:r>
            <a:r>
              <a:rPr lang="es-PE" sz="1000" dirty="0" err="1">
                <a:latin typeface="Arial Narrow" panose="020B0606020202030204" pitchFamily="34" charset="0"/>
              </a:rPr>
              <a:t>password</a:t>
            </a:r>
            <a:r>
              <a:rPr lang="es-PE" sz="1000" dirty="0">
                <a:latin typeface="Arial Narrow" panose="020B0606020202030204" pitchFamily="34" charset="0"/>
              </a:rPr>
              <a:t>.</a:t>
            </a:r>
          </a:p>
          <a:p>
            <a:pPr marL="342900" indent="-342900" algn="just">
              <a:buAutoNum type="alphaLcPeriod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74AAE5-7A27-C4F1-090C-74F4D29F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01759"/>
              </p:ext>
            </p:extLst>
          </p:nvPr>
        </p:nvGraphicFramePr>
        <p:xfrm>
          <a:off x="859709" y="1433853"/>
          <a:ext cx="12319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100">
                  <a:extLst>
                    <a:ext uri="{9D8B030D-6E8A-4147-A177-3AD203B41FA5}">
                      <a16:colId xmlns:a16="http://schemas.microsoft.com/office/drawing/2014/main" val="35465562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7071612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user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 password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76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malcant</a:t>
                      </a:r>
                      <a:r>
                        <a:rPr lang="en-US" sz="900" u="none" strike="noStrike" dirty="0">
                          <a:effectLst/>
                        </a:rPr>
                        <a:t>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 ma123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5209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layamam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 la123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059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rbances</a:t>
                      </a:r>
                      <a:r>
                        <a:rPr lang="en-US" sz="900" u="none" strike="noStrike" dirty="0">
                          <a:effectLst/>
                        </a:rPr>
                        <a:t>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 rb123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1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ccabrer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 cc123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57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84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B3C55F3E-DB20-DE52-D1D9-A6E56B1AEB9B}"/>
              </a:ext>
            </a:extLst>
          </p:cNvPr>
          <p:cNvSpPr/>
          <p:nvPr/>
        </p:nvSpPr>
        <p:spPr>
          <a:xfrm>
            <a:off x="2559808" y="638072"/>
            <a:ext cx="8333065" cy="5872313"/>
          </a:xfrm>
          <a:prstGeom prst="rect">
            <a:avLst/>
          </a:prstGeom>
          <a:ln w="28575">
            <a:solidFill>
              <a:srgbClr val="408AE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BD82EA-8F1F-57C3-E6F4-6B6EFC4B0CFE}"/>
              </a:ext>
            </a:extLst>
          </p:cNvPr>
          <p:cNvSpPr/>
          <p:nvPr/>
        </p:nvSpPr>
        <p:spPr>
          <a:xfrm>
            <a:off x="7224662" y="5569755"/>
            <a:ext cx="1548000" cy="741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439D94-41C4-1222-09BA-58365B45A547}"/>
              </a:ext>
            </a:extLst>
          </p:cNvPr>
          <p:cNvSpPr/>
          <p:nvPr/>
        </p:nvSpPr>
        <p:spPr>
          <a:xfrm>
            <a:off x="5529323" y="1265493"/>
            <a:ext cx="4953491" cy="3487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78957"/>
            <a:ext cx="7744408" cy="279042"/>
          </a:xfrm>
        </p:spPr>
        <p:txBody>
          <a:bodyPr/>
          <a:lstStyle/>
          <a:p>
            <a:r>
              <a:rPr lang="en-US" sz="1200" dirty="0"/>
              <a:t>© 2023 UPC </a:t>
            </a:r>
            <a:r>
              <a:rPr lang="en-US" sz="1200" dirty="0" err="1"/>
              <a:t>Maestría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Data Science – Manuel Alcántara | Renzo </a:t>
            </a:r>
            <a:r>
              <a:rPr lang="en-US" sz="1200" dirty="0" err="1"/>
              <a:t>Bances</a:t>
            </a:r>
            <a:r>
              <a:rPr lang="en-US" sz="1200" dirty="0"/>
              <a:t> | Cristian Cabrera |  </a:t>
            </a:r>
            <a:r>
              <a:rPr lang="en-US" sz="1200" dirty="0" err="1"/>
              <a:t>Leibnihtz</a:t>
            </a:r>
            <a:r>
              <a:rPr lang="en-US" sz="1200" dirty="0"/>
              <a:t> </a:t>
            </a:r>
            <a:r>
              <a:rPr lang="en-US" sz="1200" dirty="0" err="1"/>
              <a:t>Ayamamani</a:t>
            </a:r>
            <a:endParaRPr lang="en-US" sz="1200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8333065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– UPC: </a:t>
            </a:r>
            <a:r>
              <a:rPr lang="en-US" sz="1800" dirty="0" err="1">
                <a:latin typeface="Arial Narrow" panose="020B0606020202030204" pitchFamily="34" charset="0"/>
              </a:rPr>
              <a:t>Arquitectura</a:t>
            </a:r>
            <a:r>
              <a:rPr lang="en-US" sz="1800" dirty="0">
                <a:latin typeface="Arial Narrow" panose="020B0606020202030204" pitchFamily="34" charset="0"/>
              </a:rPr>
              <a:t> de Software</a:t>
            </a:r>
          </a:p>
        </p:txBody>
      </p:sp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611F1FAE-407B-91CA-E2BB-E6FBC7D7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5805" y="5583740"/>
            <a:ext cx="694800" cy="694800"/>
          </a:xfrm>
          <a:prstGeom prst="rect">
            <a:avLst/>
          </a:prstGeom>
        </p:spPr>
      </p:pic>
      <p:pic>
        <p:nvPicPr>
          <p:cNvPr id="40" name="Graphic 39" descr="Document outline">
            <a:extLst>
              <a:ext uri="{FF2B5EF4-FFF2-40B4-BE49-F238E27FC236}">
                <a16:creationId xmlns:a16="http://schemas.microsoft.com/office/drawing/2014/main" id="{8E35489F-FF5A-952F-2E1D-FC4C5B80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9013" y="2199547"/>
            <a:ext cx="693821" cy="6938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5CA3A90-03CC-A067-3627-0DB1E2ECE329}"/>
              </a:ext>
            </a:extLst>
          </p:cNvPr>
          <p:cNvSpPr txBox="1"/>
          <p:nvPr/>
        </p:nvSpPr>
        <p:spPr>
          <a:xfrm>
            <a:off x="3265186" y="2833991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app_web.py</a:t>
            </a:r>
          </a:p>
        </p:txBody>
      </p:sp>
      <p:pic>
        <p:nvPicPr>
          <p:cNvPr id="42" name="Graphic 41" descr="Document outline">
            <a:extLst>
              <a:ext uri="{FF2B5EF4-FFF2-40B4-BE49-F238E27FC236}">
                <a16:creationId xmlns:a16="http://schemas.microsoft.com/office/drawing/2014/main" id="{FCD130A5-B280-61B3-BA08-B50DFFA74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8426" y="1385796"/>
            <a:ext cx="693821" cy="6938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768EA06-0667-9C40-7AF4-78ACD0F5E334}"/>
              </a:ext>
            </a:extLst>
          </p:cNvPr>
          <p:cNvSpPr txBox="1"/>
          <p:nvPr/>
        </p:nvSpPr>
        <p:spPr>
          <a:xfrm>
            <a:off x="5342318" y="1961431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home.py</a:t>
            </a:r>
          </a:p>
        </p:txBody>
      </p:sp>
      <p:pic>
        <p:nvPicPr>
          <p:cNvPr id="44" name="Graphic 43" descr="Document outline">
            <a:extLst>
              <a:ext uri="{FF2B5EF4-FFF2-40B4-BE49-F238E27FC236}">
                <a16:creationId xmlns:a16="http://schemas.microsoft.com/office/drawing/2014/main" id="{9B034AF3-F47E-91E8-5576-22F45DF5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8426" y="2494541"/>
            <a:ext cx="693821" cy="6938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4D2227-DC34-7145-91D2-D20250199290}"/>
              </a:ext>
            </a:extLst>
          </p:cNvPr>
          <p:cNvSpPr txBox="1"/>
          <p:nvPr/>
        </p:nvSpPr>
        <p:spPr>
          <a:xfrm>
            <a:off x="5342318" y="3064822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reportes.py</a:t>
            </a:r>
          </a:p>
        </p:txBody>
      </p:sp>
      <p:pic>
        <p:nvPicPr>
          <p:cNvPr id="46" name="Graphic 45" descr="Document outline">
            <a:extLst>
              <a:ext uri="{FF2B5EF4-FFF2-40B4-BE49-F238E27FC236}">
                <a16:creationId xmlns:a16="http://schemas.microsoft.com/office/drawing/2014/main" id="{841C6B9A-6B32-E36A-9C88-A23AF286E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5252" y="3680657"/>
            <a:ext cx="693821" cy="6938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64EDE7-D4AC-C9AD-2CE3-3B437AB8D14B}"/>
              </a:ext>
            </a:extLst>
          </p:cNvPr>
          <p:cNvSpPr txBox="1"/>
          <p:nvPr/>
        </p:nvSpPr>
        <p:spPr>
          <a:xfrm>
            <a:off x="5363172" y="4365524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ML_Tools.py</a:t>
            </a:r>
          </a:p>
        </p:txBody>
      </p:sp>
      <p:pic>
        <p:nvPicPr>
          <p:cNvPr id="25" name="Graphic 24" descr="Open folder outline">
            <a:extLst>
              <a:ext uri="{FF2B5EF4-FFF2-40B4-BE49-F238E27FC236}">
                <a16:creationId xmlns:a16="http://schemas.microsoft.com/office/drawing/2014/main" id="{1C08C349-9A2F-1CCE-0686-2511A2ACB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0008" y="760767"/>
            <a:ext cx="557822" cy="55782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1530996-D1C4-3689-EDD8-1912C4C6F9D5}"/>
              </a:ext>
            </a:extLst>
          </p:cNvPr>
          <p:cNvSpPr txBox="1"/>
          <p:nvPr/>
        </p:nvSpPr>
        <p:spPr>
          <a:xfrm>
            <a:off x="6027089" y="869044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Libraries</a:t>
            </a:r>
          </a:p>
        </p:txBody>
      </p:sp>
      <p:pic>
        <p:nvPicPr>
          <p:cNvPr id="50" name="Graphic 49" descr="Open folder outline">
            <a:extLst>
              <a:ext uri="{FF2B5EF4-FFF2-40B4-BE49-F238E27FC236}">
                <a16:creationId xmlns:a16="http://schemas.microsoft.com/office/drawing/2014/main" id="{9E4A794C-C67B-270B-0812-F601E85A1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7906" y="3682687"/>
            <a:ext cx="741262" cy="74126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742E581-1D02-920A-9215-10787FBE4BDF}"/>
              </a:ext>
            </a:extLst>
          </p:cNvPr>
          <p:cNvSpPr txBox="1"/>
          <p:nvPr/>
        </p:nvSpPr>
        <p:spPr>
          <a:xfrm>
            <a:off x="6644040" y="4365524"/>
            <a:ext cx="1812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ML_Functions.py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9A4FD7-9067-B25A-3441-42F0DAD5E7A2}"/>
              </a:ext>
            </a:extLst>
          </p:cNvPr>
          <p:cNvSpPr txBox="1"/>
          <p:nvPr/>
        </p:nvSpPr>
        <p:spPr>
          <a:xfrm>
            <a:off x="7583920" y="5279571"/>
            <a:ext cx="1445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03. users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2A709B-E4D6-9136-5FA5-443EA13F5702}"/>
              </a:ext>
            </a:extLst>
          </p:cNvPr>
          <p:cNvSpPr txBox="1"/>
          <p:nvPr/>
        </p:nvSpPr>
        <p:spPr>
          <a:xfrm>
            <a:off x="8056800" y="5775584"/>
            <a:ext cx="1086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csv files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A61AC9-D48B-61D1-53A0-154DCF459D22}"/>
              </a:ext>
            </a:extLst>
          </p:cNvPr>
          <p:cNvSpPr/>
          <p:nvPr/>
        </p:nvSpPr>
        <p:spPr>
          <a:xfrm>
            <a:off x="5530008" y="5569755"/>
            <a:ext cx="1549455" cy="741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pic>
        <p:nvPicPr>
          <p:cNvPr id="62" name="Graphic 61" descr="Database outline">
            <a:extLst>
              <a:ext uri="{FF2B5EF4-FFF2-40B4-BE49-F238E27FC236}">
                <a16:creationId xmlns:a16="http://schemas.microsoft.com/office/drawing/2014/main" id="{8E04E3B2-6C4E-93A5-ADAB-53D8ABABE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076" y="5583740"/>
            <a:ext cx="694800" cy="694800"/>
          </a:xfrm>
          <a:prstGeom prst="rect">
            <a:avLst/>
          </a:prstGeom>
        </p:spPr>
      </p:pic>
      <p:pic>
        <p:nvPicPr>
          <p:cNvPr id="63" name="Graphic 62" descr="Open folder outline">
            <a:extLst>
              <a:ext uri="{FF2B5EF4-FFF2-40B4-BE49-F238E27FC236}">
                <a16:creationId xmlns:a16="http://schemas.microsoft.com/office/drawing/2014/main" id="{1A2E7367-7544-9F8C-058E-A1A6168C5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4782" y="5175680"/>
            <a:ext cx="440235" cy="4402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F3837C-CB5C-FF56-F2CC-158E74FD7FDA}"/>
              </a:ext>
            </a:extLst>
          </p:cNvPr>
          <p:cNvSpPr txBox="1"/>
          <p:nvPr/>
        </p:nvSpPr>
        <p:spPr>
          <a:xfrm>
            <a:off x="5921660" y="5279571"/>
            <a:ext cx="136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02. trainers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FB3041-75A7-6AD4-CA31-B6C73F6B37C5}"/>
              </a:ext>
            </a:extLst>
          </p:cNvPr>
          <p:cNvSpPr txBox="1"/>
          <p:nvPr/>
        </p:nvSpPr>
        <p:spPr>
          <a:xfrm>
            <a:off x="6248071" y="5813358"/>
            <a:ext cx="69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csv files</a:t>
            </a:r>
          </a:p>
        </p:txBody>
      </p:sp>
      <p:pic>
        <p:nvPicPr>
          <p:cNvPr id="69" name="Graphic 68" descr="Open folder outline">
            <a:extLst>
              <a:ext uri="{FF2B5EF4-FFF2-40B4-BE49-F238E27FC236}">
                <a16:creationId xmlns:a16="http://schemas.microsoft.com/office/drawing/2014/main" id="{FAF51733-B85B-A27A-1E65-B36E0F47C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74" y="3993463"/>
            <a:ext cx="490110" cy="55782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007558F-48F6-2AC5-495E-F69DE3D700C0}"/>
              </a:ext>
            </a:extLst>
          </p:cNvPr>
          <p:cNvSpPr txBox="1"/>
          <p:nvPr/>
        </p:nvSpPr>
        <p:spPr>
          <a:xfrm>
            <a:off x="3460748" y="4101740"/>
            <a:ext cx="164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01. </a:t>
            </a:r>
            <a:r>
              <a:rPr lang="en-US" sz="1200" dirty="0" err="1">
                <a:latin typeface="Arial Narrow" panose="020B0606020202030204" pitchFamily="34" charset="0"/>
              </a:rPr>
              <a:t>webapp_fonts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pic>
        <p:nvPicPr>
          <p:cNvPr id="71" name="Graphic 70" descr="Open folder outline">
            <a:extLst>
              <a:ext uri="{FF2B5EF4-FFF2-40B4-BE49-F238E27FC236}">
                <a16:creationId xmlns:a16="http://schemas.microsoft.com/office/drawing/2014/main" id="{D2A81261-024E-853E-E918-EFB9A94E9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74" y="4571658"/>
            <a:ext cx="490110" cy="5578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C3C57F5-8DD7-F078-3FB7-318D709D9481}"/>
              </a:ext>
            </a:extLst>
          </p:cNvPr>
          <p:cNvSpPr txBox="1"/>
          <p:nvPr/>
        </p:nvSpPr>
        <p:spPr>
          <a:xfrm>
            <a:off x="3460747" y="4659562"/>
            <a:ext cx="164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01. </a:t>
            </a:r>
            <a:r>
              <a:rPr lang="en-US" sz="1200" dirty="0" err="1">
                <a:latin typeface="Arial Narrow" panose="020B0606020202030204" pitchFamily="34" charset="0"/>
              </a:rPr>
              <a:t>webapp_img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7E5F2C-2DDC-9145-A19D-5CCB46B32474}"/>
              </a:ext>
            </a:extLst>
          </p:cNvPr>
          <p:cNvSpPr/>
          <p:nvPr/>
        </p:nvSpPr>
        <p:spPr>
          <a:xfrm>
            <a:off x="8891307" y="5574256"/>
            <a:ext cx="1548000" cy="7417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0094E7-2445-4DF2-5900-1B433323B222}"/>
              </a:ext>
            </a:extLst>
          </p:cNvPr>
          <p:cNvSpPr txBox="1"/>
          <p:nvPr/>
        </p:nvSpPr>
        <p:spPr>
          <a:xfrm>
            <a:off x="9153553" y="5279571"/>
            <a:ext cx="2013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04. </a:t>
            </a:r>
            <a:r>
              <a:rPr lang="en-US" sz="1200" dirty="0" err="1">
                <a:latin typeface="Arial Narrow" panose="020B0606020202030204" pitchFamily="34" charset="0"/>
              </a:rPr>
              <a:t>model_weights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10C4C6-A6D2-9358-22DD-04366C3D9111}"/>
              </a:ext>
            </a:extLst>
          </p:cNvPr>
          <p:cNvSpPr txBox="1"/>
          <p:nvPr/>
        </p:nvSpPr>
        <p:spPr>
          <a:xfrm>
            <a:off x="9685517" y="5775583"/>
            <a:ext cx="96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 Narrow" panose="020B0606020202030204" pitchFamily="34" charset="0"/>
              </a:rPr>
              <a:t>pkl</a:t>
            </a:r>
            <a:r>
              <a:rPr lang="en-US" sz="1200" dirty="0">
                <a:latin typeface="Arial Narrow" panose="020B0606020202030204" pitchFamily="34" charset="0"/>
              </a:rPr>
              <a:t> files</a:t>
            </a:r>
          </a:p>
        </p:txBody>
      </p:sp>
      <p:pic>
        <p:nvPicPr>
          <p:cNvPr id="78" name="Graphic 77" descr="Document outline">
            <a:extLst>
              <a:ext uri="{FF2B5EF4-FFF2-40B4-BE49-F238E27FC236}">
                <a16:creationId xmlns:a16="http://schemas.microsoft.com/office/drawing/2014/main" id="{4539D4EF-80BA-B88A-6AB5-F9AE39BCC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66585" y="5583740"/>
            <a:ext cx="693821" cy="693821"/>
          </a:xfrm>
          <a:prstGeom prst="rect">
            <a:avLst/>
          </a:prstGeom>
        </p:spPr>
      </p:pic>
      <p:pic>
        <p:nvPicPr>
          <p:cNvPr id="80" name="Graphic 79" descr="Open folder outline">
            <a:extLst>
              <a:ext uri="{FF2B5EF4-FFF2-40B4-BE49-F238E27FC236}">
                <a16:creationId xmlns:a16="http://schemas.microsoft.com/office/drawing/2014/main" id="{A63DA82F-9E32-4DEC-320B-A43A72246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74" y="5156313"/>
            <a:ext cx="490110" cy="55782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A1D697B-58EE-B267-006B-750BE55B8482}"/>
              </a:ext>
            </a:extLst>
          </p:cNvPr>
          <p:cNvSpPr txBox="1"/>
          <p:nvPr/>
        </p:nvSpPr>
        <p:spPr>
          <a:xfrm>
            <a:off x="3460747" y="5244217"/>
            <a:ext cx="1640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06. </a:t>
            </a:r>
            <a:r>
              <a:rPr lang="en-US" sz="1200" dirty="0" err="1">
                <a:latin typeface="Arial Narrow" panose="020B0606020202030204" pitchFamily="34" charset="0"/>
              </a:rPr>
              <a:t>DB_Tools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pic>
        <p:nvPicPr>
          <p:cNvPr id="82" name="Graphic 81" descr="Open folder outline">
            <a:extLst>
              <a:ext uri="{FF2B5EF4-FFF2-40B4-BE49-F238E27FC236}">
                <a16:creationId xmlns:a16="http://schemas.microsoft.com/office/drawing/2014/main" id="{51BF646C-D9B1-CEE6-BC50-2DE7A5AF6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4174" y="5725454"/>
            <a:ext cx="490110" cy="5578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8316827-AB8A-7C51-0DCF-D236B0A6625D}"/>
              </a:ext>
            </a:extLst>
          </p:cNvPr>
          <p:cNvSpPr txBox="1"/>
          <p:nvPr/>
        </p:nvSpPr>
        <p:spPr>
          <a:xfrm>
            <a:off x="3478290" y="5813358"/>
            <a:ext cx="1894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99. </a:t>
            </a:r>
            <a:r>
              <a:rPr lang="en-US" sz="1200" dirty="0" err="1">
                <a:latin typeface="Arial Narrow" panose="020B0606020202030204" pitchFamily="34" charset="0"/>
              </a:rPr>
              <a:t>testing_resourses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68EEFF-41D6-7CC7-1F12-76B2DEFBE4CC}"/>
              </a:ext>
            </a:extLst>
          </p:cNvPr>
          <p:cNvSpPr txBox="1"/>
          <p:nvPr/>
        </p:nvSpPr>
        <p:spPr>
          <a:xfrm>
            <a:off x="6872815" y="1998755"/>
            <a:ext cx="145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dashboard.py</a:t>
            </a:r>
          </a:p>
        </p:txBody>
      </p:sp>
      <p:pic>
        <p:nvPicPr>
          <p:cNvPr id="88" name="Graphic 87" descr="Document outline">
            <a:extLst>
              <a:ext uri="{FF2B5EF4-FFF2-40B4-BE49-F238E27FC236}">
                <a16:creationId xmlns:a16="http://schemas.microsoft.com/office/drawing/2014/main" id="{7349F748-011F-5631-8DEB-5D209FD83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9885" y="2494541"/>
            <a:ext cx="740218" cy="7402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1829F8D-17BF-22D4-7AC8-AC3F277F3786}"/>
              </a:ext>
            </a:extLst>
          </p:cNvPr>
          <p:cNvSpPr txBox="1"/>
          <p:nvPr/>
        </p:nvSpPr>
        <p:spPr>
          <a:xfrm>
            <a:off x="8559929" y="2008086"/>
            <a:ext cx="1456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database.py</a:t>
            </a:r>
          </a:p>
        </p:txBody>
      </p:sp>
      <p:pic>
        <p:nvPicPr>
          <p:cNvPr id="90" name="Graphic 89" descr="Document outline">
            <a:extLst>
              <a:ext uri="{FF2B5EF4-FFF2-40B4-BE49-F238E27FC236}">
                <a16:creationId xmlns:a16="http://schemas.microsoft.com/office/drawing/2014/main" id="{C9FA505D-B528-E3A3-3794-3E8F89BB3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2945" y="1385796"/>
            <a:ext cx="740218" cy="740218"/>
          </a:xfrm>
          <a:prstGeom prst="rect">
            <a:avLst/>
          </a:prstGeom>
        </p:spPr>
      </p:pic>
      <p:pic>
        <p:nvPicPr>
          <p:cNvPr id="91" name="Graphic 90" descr="Document outline">
            <a:extLst>
              <a:ext uri="{FF2B5EF4-FFF2-40B4-BE49-F238E27FC236}">
                <a16:creationId xmlns:a16="http://schemas.microsoft.com/office/drawing/2014/main" id="{F3E4E3A7-FEF4-4390-BB47-3DD26F140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668" y="1385796"/>
            <a:ext cx="740218" cy="74021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B047D2-400C-BB2E-3CCC-4C894765871A}"/>
              </a:ext>
            </a:extLst>
          </p:cNvPr>
          <p:cNvSpPr txBox="1"/>
          <p:nvPr/>
        </p:nvSpPr>
        <p:spPr>
          <a:xfrm>
            <a:off x="7032617" y="3092815"/>
            <a:ext cx="1259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reportes_plots.py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84CED2-031D-45D2-B8FD-E365E3DC7ACC}"/>
              </a:ext>
            </a:extLst>
          </p:cNvPr>
          <p:cNvSpPr txBox="1"/>
          <p:nvPr/>
        </p:nvSpPr>
        <p:spPr>
          <a:xfrm>
            <a:off x="8315022" y="3111477"/>
            <a:ext cx="2167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UpcSystemAngles.py</a:t>
            </a:r>
          </a:p>
        </p:txBody>
      </p:sp>
      <p:pic>
        <p:nvPicPr>
          <p:cNvPr id="94" name="Graphic 93" descr="Document outline">
            <a:extLst>
              <a:ext uri="{FF2B5EF4-FFF2-40B4-BE49-F238E27FC236}">
                <a16:creationId xmlns:a16="http://schemas.microsoft.com/office/drawing/2014/main" id="{FE179B1A-8704-622F-3D5B-3318E27B58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3379" y="2494541"/>
            <a:ext cx="740218" cy="74021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036168C-DEE0-1412-ED20-DCACE48CA05F}"/>
              </a:ext>
            </a:extLst>
          </p:cNvPr>
          <p:cNvSpPr txBox="1"/>
          <p:nvPr/>
        </p:nvSpPr>
        <p:spPr>
          <a:xfrm>
            <a:off x="8452508" y="4394194"/>
            <a:ext cx="156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UpcSystemCost.py</a:t>
            </a:r>
          </a:p>
        </p:txBody>
      </p:sp>
      <p:pic>
        <p:nvPicPr>
          <p:cNvPr id="96" name="Graphic 95" descr="Document outline">
            <a:extLst>
              <a:ext uri="{FF2B5EF4-FFF2-40B4-BE49-F238E27FC236}">
                <a16:creationId xmlns:a16="http://schemas.microsoft.com/office/drawing/2014/main" id="{56E8DEB9-3449-8C84-8064-C4E1E9644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3379" y="3682687"/>
            <a:ext cx="740218" cy="740218"/>
          </a:xfrm>
          <a:prstGeom prst="rect">
            <a:avLst/>
          </a:prstGeom>
        </p:spPr>
      </p:pic>
      <p:pic>
        <p:nvPicPr>
          <p:cNvPr id="97" name="Graphic 96" descr="Open folder outline">
            <a:extLst>
              <a:ext uri="{FF2B5EF4-FFF2-40B4-BE49-F238E27FC236}">
                <a16:creationId xmlns:a16="http://schemas.microsoft.com/office/drawing/2014/main" id="{1CE5850C-7F72-EBA6-B8A7-1675E62A2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3341" y="5175680"/>
            <a:ext cx="440235" cy="440235"/>
          </a:xfrm>
          <a:prstGeom prst="rect">
            <a:avLst/>
          </a:prstGeom>
        </p:spPr>
      </p:pic>
      <p:pic>
        <p:nvPicPr>
          <p:cNvPr id="98" name="Graphic 97" descr="Open folder outline">
            <a:extLst>
              <a:ext uri="{FF2B5EF4-FFF2-40B4-BE49-F238E27FC236}">
                <a16:creationId xmlns:a16="http://schemas.microsoft.com/office/drawing/2014/main" id="{DEA805F3-A394-849A-E031-05E74947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5378" y="5175680"/>
            <a:ext cx="440235" cy="440235"/>
          </a:xfrm>
          <a:prstGeom prst="rect">
            <a:avLst/>
          </a:prstGeom>
        </p:spPr>
      </p:pic>
      <p:sp>
        <p:nvSpPr>
          <p:cNvPr id="101" name="Arrow: Down 100">
            <a:extLst>
              <a:ext uri="{FF2B5EF4-FFF2-40B4-BE49-F238E27FC236}">
                <a16:creationId xmlns:a16="http://schemas.microsoft.com/office/drawing/2014/main" id="{8015FDAD-76C2-7D41-25B0-621BCAFBDBD2}"/>
              </a:ext>
            </a:extLst>
          </p:cNvPr>
          <p:cNvSpPr/>
          <p:nvPr/>
        </p:nvSpPr>
        <p:spPr>
          <a:xfrm rot="10800000">
            <a:off x="3752566" y="3514786"/>
            <a:ext cx="390620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77F48B2F-F8E4-FBE4-982C-17C42B1CD1B2}"/>
              </a:ext>
            </a:extLst>
          </p:cNvPr>
          <p:cNvSpPr/>
          <p:nvPr/>
        </p:nvSpPr>
        <p:spPr>
          <a:xfrm rot="16200000">
            <a:off x="4963646" y="2552385"/>
            <a:ext cx="444586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E06CBE2A-0C4C-014A-B899-326A51EA1A53}"/>
              </a:ext>
            </a:extLst>
          </p:cNvPr>
          <p:cNvSpPr/>
          <p:nvPr/>
        </p:nvSpPr>
        <p:spPr>
          <a:xfrm rot="10800000">
            <a:off x="6299158" y="4865089"/>
            <a:ext cx="444586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4ED7FB0B-3E1C-719E-CB77-6CF4DEDF2C80}"/>
              </a:ext>
            </a:extLst>
          </p:cNvPr>
          <p:cNvSpPr/>
          <p:nvPr/>
        </p:nvSpPr>
        <p:spPr>
          <a:xfrm rot="10800000">
            <a:off x="9475047" y="4865089"/>
            <a:ext cx="444586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EDD636B7-A83A-8785-E749-5F8907E47331}"/>
              </a:ext>
            </a:extLst>
          </p:cNvPr>
          <p:cNvSpPr/>
          <p:nvPr/>
        </p:nvSpPr>
        <p:spPr>
          <a:xfrm>
            <a:off x="7792539" y="4857235"/>
            <a:ext cx="444586" cy="3693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2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TARTER TRAINING - UPC">
            <a:extLst>
              <a:ext uri="{FF2B5EF4-FFF2-40B4-BE49-F238E27FC236}">
                <a16:creationId xmlns:a16="http://schemas.microsoft.com/office/drawing/2014/main" id="{4BE96112-CD4D-5CA4-D4CE-2BDF5AC3C3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5446" y="996697"/>
            <a:ext cx="9190179" cy="4937506"/>
          </a:xfrm>
        </p:spPr>
      </p:pic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3876184" cy="695406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3. Usando la web-app:</a:t>
            </a:r>
          </a:p>
          <a:p>
            <a:pPr marL="342900" indent="-342900"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Seleccionar una de las 4 opciones:</a:t>
            </a:r>
          </a:p>
          <a:p>
            <a:pPr marL="342900" indent="-342900" algn="just">
              <a:buAutoNum type="alphaLcPeriod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0EA2F4-B03D-E9B1-895F-2C4563E6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91" y="1447936"/>
            <a:ext cx="1777992" cy="110962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757EF95-44F1-6AAC-54F8-4F3D84066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80753"/>
              </p:ext>
            </p:extLst>
          </p:nvPr>
        </p:nvGraphicFramePr>
        <p:xfrm>
          <a:off x="267191" y="2796413"/>
          <a:ext cx="2494294" cy="2392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6081">
                  <a:extLst>
                    <a:ext uri="{9D8B030D-6E8A-4147-A177-3AD203B41FA5}">
                      <a16:colId xmlns:a16="http://schemas.microsoft.com/office/drawing/2014/main" val="3546556200"/>
                    </a:ext>
                  </a:extLst>
                </a:gridCol>
                <a:gridCol w="1728213">
                  <a:extLst>
                    <a:ext uri="{9D8B030D-6E8A-4147-A177-3AD203B41FA5}">
                      <a16:colId xmlns:a16="http://schemas.microsoft.com/office/drawing/2014/main" val="367071612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err="1">
                          <a:effectLst/>
                          <a:latin typeface="Arial Narrow" panose="020B0606020202030204" pitchFamily="34" charset="0"/>
                        </a:rPr>
                        <a:t>Opción</a:t>
                      </a:r>
                      <a:r>
                        <a:rPr lang="en-US" sz="8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b="1" u="none" strike="noStrike" dirty="0" err="1">
                          <a:effectLst/>
                          <a:latin typeface="Arial Narrow" panose="020B0606020202030204" pitchFamily="34" charset="0"/>
                        </a:rPr>
                        <a:t>Descripción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76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🏠 HOME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Descripción de Sistemas de Medición</a:t>
                      </a:r>
                    </a:p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Rutinas de entrenamiento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5209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 🏋️ WORKOUT ROUTINE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Rutinas de entrenamiento: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Push</a:t>
                      </a: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Up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Curl</a:t>
                      </a: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Up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Front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Plank</a:t>
                      </a:r>
                      <a:endParaRPr lang="es-PE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Forward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Lunge</a:t>
                      </a:r>
                      <a:endParaRPr lang="es-PE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Bird</a:t>
                      </a: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Dog</a:t>
                      </a:r>
                      <a:endParaRPr lang="es-PE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059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📊 REPORTS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Reporte histórico de entrenamientos: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Métricas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Tiempo de entrenamiento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Calorías quemadas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Similitud con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trainer</a:t>
                      </a:r>
                      <a:endParaRPr lang="es-PE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Predicción por regresión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3038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⚙️ MACHINE LEARNING TOOLS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Herramientas de Machine </a:t>
                      </a:r>
                      <a:r>
                        <a:rPr lang="es-PE" sz="800" u="none" strike="noStrike" noProof="0" dirty="0" err="1">
                          <a:effectLst/>
                          <a:latin typeface="Arial Narrow" panose="020B0606020202030204" pitchFamily="34" charset="0"/>
                        </a:rPr>
                        <a:t>Learning</a:t>
                      </a:r>
                      <a:r>
                        <a:rPr lang="es-PE" sz="800" u="none" strike="noStrike" noProof="0" dirty="0">
                          <a:effectLst/>
                          <a:latin typeface="Arial Narrow" panose="020B0606020202030204" pitchFamily="34" charset="0"/>
                        </a:rPr>
                        <a:t> para la construcción de modelos: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ML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Model</a:t>
                      </a: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Training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ML </a:t>
                      </a:r>
                      <a:r>
                        <a:rPr lang="es-PE" sz="8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Model</a:t>
                      </a:r>
                      <a:r>
                        <a:rPr lang="es-PE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Test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1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11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425B7AA-7A11-9B52-FB4D-D2ACE528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1" y="1428207"/>
            <a:ext cx="1594755" cy="1534449"/>
          </a:xfrm>
          <a:prstGeom prst="rect">
            <a:avLst/>
          </a:prstGeom>
        </p:spPr>
      </p:pic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3876184" cy="695406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 WORKOUT ROUTINE:</a:t>
            </a:r>
          </a:p>
          <a:p>
            <a:pPr marL="342900" indent="-342900">
              <a:buAutoNum type="alphaLcPeriod"/>
            </a:pPr>
            <a:r>
              <a:rPr lang="es-PE" sz="1000" dirty="0">
                <a:latin typeface="Arial Narrow" panose="020B0606020202030204" pitchFamily="34" charset="0"/>
              </a:rPr>
              <a:t>Seleccionar uno de los 5 ejercicios:</a:t>
            </a:r>
          </a:p>
          <a:p>
            <a:pPr marL="342900" indent="-342900" algn="just">
              <a:buAutoNum type="alphaLcPeriod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31E361-07A4-3C05-5D94-23FFC3F1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09" y="868218"/>
            <a:ext cx="8942200" cy="47505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DE18EF-3C59-F606-E6BE-98BA0044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55" y="3629103"/>
            <a:ext cx="1800828" cy="1389210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0CC659C-2B26-7D94-ACDC-A17C3514032D}"/>
              </a:ext>
            </a:extLst>
          </p:cNvPr>
          <p:cNvSpPr txBox="1">
            <a:spLocks/>
          </p:cNvSpPr>
          <p:nvPr/>
        </p:nvSpPr>
        <p:spPr>
          <a:xfrm>
            <a:off x="267191" y="3046459"/>
            <a:ext cx="2311417" cy="70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lphaLcPeriod" startAt="2"/>
            </a:pPr>
            <a:r>
              <a:rPr lang="es-PE" sz="1000" dirty="0">
                <a:latin typeface="Arial Narrow" panose="020B0606020202030204" pitchFamily="34" charset="0"/>
              </a:rPr>
              <a:t>Seleccionar cantidad de Sets, Repeticiones y tiempo (en segundos) de reposo entre Sets.</a:t>
            </a:r>
          </a:p>
        </p:txBody>
      </p:sp>
    </p:spTree>
    <p:extLst>
      <p:ext uri="{BB962C8B-B14F-4D97-AF65-F5344CB8AC3E}">
        <p14:creationId xmlns:p14="http://schemas.microsoft.com/office/powerpoint/2010/main" val="285916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3876184" cy="695406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 WORKOUT ROUTINE:</a:t>
            </a:r>
          </a:p>
          <a:p>
            <a:pPr marL="342900" indent="-342900">
              <a:buFont typeface="+mj-lt"/>
              <a:buAutoNum type="alphaLcPeriod" startAt="3"/>
            </a:pPr>
            <a:r>
              <a:rPr lang="es-PE" sz="1000" dirty="0">
                <a:latin typeface="Arial Narrow" panose="020B0606020202030204" pitchFamily="34" charset="0"/>
              </a:rPr>
              <a:t>Seleccionar configuración adicional (opcional):</a:t>
            </a:r>
          </a:p>
          <a:p>
            <a:pPr marL="342900" indent="-342900" algn="just">
              <a:buAutoNum type="alphaLcPeriod" startAt="3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31E361-07A4-3C05-5D94-23FFC3F1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96" y="2354191"/>
            <a:ext cx="6748135" cy="35849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BAB56F-B11A-72C3-21D7-1FBB9DFCE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0" y="1412548"/>
            <a:ext cx="1888121" cy="347781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23F988-2B3D-84F0-2EDB-4D6228575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056480"/>
              </p:ext>
            </p:extLst>
          </p:nvPr>
        </p:nvGraphicFramePr>
        <p:xfrm>
          <a:off x="4225638" y="1156556"/>
          <a:ext cx="6790293" cy="9605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905">
                  <a:extLst>
                    <a:ext uri="{9D8B030D-6E8A-4147-A177-3AD203B41FA5}">
                      <a16:colId xmlns:a16="http://schemas.microsoft.com/office/drawing/2014/main" val="3546556200"/>
                    </a:ext>
                  </a:extLst>
                </a:gridCol>
                <a:gridCol w="5725388">
                  <a:extLst>
                    <a:ext uri="{9D8B030D-6E8A-4147-A177-3AD203B41FA5}">
                      <a16:colId xmlns:a16="http://schemas.microsoft.com/office/drawing/2014/main" val="3670716122"/>
                    </a:ext>
                  </a:extLst>
                </a:gridCol>
              </a:tblGrid>
              <a:tr h="106986">
                <a:tc>
                  <a:txBody>
                    <a:bodyPr/>
                    <a:lstStyle/>
                    <a:p>
                      <a:pPr algn="ctr" fontAlgn="b"/>
                      <a:r>
                        <a:rPr lang="es-PE" sz="800" b="1" u="none" strike="noStrike" noProof="0" dirty="0">
                          <a:effectLst/>
                          <a:latin typeface="Arial Narrow" panose="020B0606020202030204" pitchFamily="34" charset="0"/>
                        </a:rPr>
                        <a:t>Opción</a:t>
                      </a:r>
                      <a:r>
                        <a:rPr lang="en-US" sz="8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000" b="1" u="none" strike="noStrike" dirty="0" err="1">
                          <a:effectLst/>
                          <a:latin typeface="Arial Narrow" panose="020B0606020202030204" pitchFamily="34" charset="0"/>
                        </a:rPr>
                        <a:t>Descripción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76789"/>
                  </a:ext>
                </a:extLst>
              </a:tr>
              <a:tr h="1069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Segundos para iniciar ejercicio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52094"/>
                  </a:ext>
                </a:extLst>
              </a:tr>
              <a:tr h="1069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Porcentaje de visibilidad, por defecto 0.2, rango [0.00 – 1.00]. Ver Visibilidad en </a:t>
                      </a:r>
                      <a:r>
                        <a:rPr lang="es-PE" sz="1000" u="none" strike="noStrike" noProof="0" dirty="0" err="1">
                          <a:effectLst/>
                          <a:latin typeface="Arial Narrow" panose="020B0606020202030204" pitchFamily="34" charset="0"/>
                        </a:rPr>
                        <a:t>MediaPipe</a:t>
                      </a:r>
                      <a:endParaRPr lang="es-PE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0598"/>
                  </a:ext>
                </a:extLst>
              </a:tr>
              <a:tr h="1069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Probabilidad permitida para cambiar etiqueta de rojo a azul, por defecto 33, rango [0 – 100]</a:t>
                      </a:r>
                      <a:endParaRPr lang="es-PE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30382"/>
                  </a:ext>
                </a:extLst>
              </a:tr>
              <a:tr h="1604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Probabilidad permitida para avanzar a siguiente pose, por defecto 20, rango [0 – 100]</a:t>
                      </a:r>
                      <a:endParaRPr lang="es-PE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1014"/>
                  </a:ext>
                </a:extLst>
              </a:tr>
              <a:tr h="1069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Modo desarrollador (solo para pruebas), ignora el rango real de pose del </a:t>
                      </a:r>
                      <a:r>
                        <a:rPr lang="es-PE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trainer</a:t>
                      </a: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y lo reemplaza por el rango [0 - 99]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4473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BF87000-01E6-1051-5EAA-E65A0334F06A}"/>
              </a:ext>
            </a:extLst>
          </p:cNvPr>
          <p:cNvSpPr/>
          <p:nvPr/>
        </p:nvSpPr>
        <p:spPr>
          <a:xfrm>
            <a:off x="349455" y="1560645"/>
            <a:ext cx="180000" cy="180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811889-C807-C6C4-DD05-238820E2ECE1}"/>
              </a:ext>
            </a:extLst>
          </p:cNvPr>
          <p:cNvSpPr/>
          <p:nvPr/>
        </p:nvSpPr>
        <p:spPr>
          <a:xfrm>
            <a:off x="349455" y="2327069"/>
            <a:ext cx="180000" cy="180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1E52DB-D5C9-F13B-8257-43CC384E9E61}"/>
              </a:ext>
            </a:extLst>
          </p:cNvPr>
          <p:cNvSpPr/>
          <p:nvPr/>
        </p:nvSpPr>
        <p:spPr>
          <a:xfrm>
            <a:off x="349455" y="3093493"/>
            <a:ext cx="180000" cy="180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17B2DD-EBFE-CD60-E7EF-7DF3134339E0}"/>
              </a:ext>
            </a:extLst>
          </p:cNvPr>
          <p:cNvSpPr/>
          <p:nvPr/>
        </p:nvSpPr>
        <p:spPr>
          <a:xfrm>
            <a:off x="349455" y="3893260"/>
            <a:ext cx="180000" cy="180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5DF98-C1AB-00F5-21DD-8BDB05C403DE}"/>
              </a:ext>
            </a:extLst>
          </p:cNvPr>
          <p:cNvSpPr/>
          <p:nvPr/>
        </p:nvSpPr>
        <p:spPr>
          <a:xfrm>
            <a:off x="349455" y="4644561"/>
            <a:ext cx="180000" cy="180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7309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2571653" cy="1271478"/>
          </a:xfrm>
        </p:spPr>
        <p:txBody>
          <a:bodyPr>
            <a:no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 WORKOUT ROUTINE:</a:t>
            </a:r>
          </a:p>
          <a:p>
            <a:pPr marL="342900" indent="-342900">
              <a:buFont typeface="+mj-lt"/>
              <a:buAutoNum type="alphaLcPeriod" startAt="4"/>
            </a:pPr>
            <a:r>
              <a:rPr lang="es-PE" sz="1000" dirty="0">
                <a:latin typeface="Arial Narrow" panose="020B0606020202030204" pitchFamily="34" charset="0"/>
              </a:rPr>
              <a:t>Presionar botón START / STOP:</a:t>
            </a:r>
          </a:p>
          <a:p>
            <a:pPr marL="342900" indent="-342900">
              <a:buFont typeface="+mj-lt"/>
              <a:buAutoNum type="alphaLcPeriod" startAt="4"/>
            </a:pPr>
            <a:r>
              <a:rPr lang="es-PE" sz="1000" dirty="0">
                <a:latin typeface="Arial Narrow" panose="020B0606020202030204" pitchFamily="34" charset="0"/>
              </a:rPr>
              <a:t>Se activa contador regresivo de inicio de ejercicio.</a:t>
            </a:r>
          </a:p>
          <a:p>
            <a:pPr marL="342900" indent="-342900">
              <a:buFont typeface="+mj-lt"/>
              <a:buAutoNum type="alphaLcPeriod" startAt="4"/>
            </a:pPr>
            <a:r>
              <a:rPr lang="es-PE" sz="1000" dirty="0">
                <a:latin typeface="Arial Narrow" panose="020B0606020202030204" pitchFamily="34" charset="0"/>
              </a:rPr>
              <a:t>Se muestra imagen de calentamiento.</a:t>
            </a:r>
          </a:p>
          <a:p>
            <a:pPr marL="342900" indent="-342900">
              <a:buFont typeface="+mj-lt"/>
              <a:buAutoNum type="alphaLcPeriod" startAt="4"/>
            </a:pPr>
            <a:r>
              <a:rPr lang="es-PE" sz="1000" dirty="0">
                <a:latin typeface="Arial Narrow" panose="020B0606020202030204" pitchFamily="34" charset="0"/>
              </a:rPr>
              <a:t>Se activa cámara del dispositivo.</a:t>
            </a:r>
          </a:p>
          <a:p>
            <a:pPr marL="342900" indent="-342900" algn="just">
              <a:buAutoNum type="alphaLcPeriod" startAt="4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31DF35-DACB-B078-89EB-283DC61F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37" y="1074098"/>
            <a:ext cx="8881872" cy="47098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7291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2571653" cy="1271478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8"/>
            </a:pPr>
            <a:r>
              <a:rPr lang="es-PE" sz="1000" dirty="0">
                <a:latin typeface="Arial Narrow" panose="020B0606020202030204" pitchFamily="34" charset="0"/>
              </a:rPr>
              <a:t>Panel de avance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D19664-6801-307C-FABF-834625233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23887"/>
              </p:ext>
            </p:extLst>
          </p:nvPr>
        </p:nvGraphicFramePr>
        <p:xfrm>
          <a:off x="344549" y="1536098"/>
          <a:ext cx="2743707" cy="4185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2684">
                  <a:extLst>
                    <a:ext uri="{9D8B030D-6E8A-4147-A177-3AD203B41FA5}">
                      <a16:colId xmlns:a16="http://schemas.microsoft.com/office/drawing/2014/main" val="3546556200"/>
                    </a:ext>
                  </a:extLst>
                </a:gridCol>
                <a:gridCol w="1901023">
                  <a:extLst>
                    <a:ext uri="{9D8B030D-6E8A-4147-A177-3AD203B41FA5}">
                      <a16:colId xmlns:a16="http://schemas.microsoft.com/office/drawing/2014/main" val="3670716122"/>
                    </a:ext>
                  </a:extLst>
                </a:gridCol>
              </a:tblGrid>
              <a:tr h="177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  <a:latin typeface="Arial Narrow" panose="020B0606020202030204" pitchFamily="34" charset="0"/>
                        </a:rPr>
                        <a:t>Elemento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000" b="1" u="none" strike="noStrike" dirty="0" err="1">
                          <a:effectLst/>
                          <a:latin typeface="Arial Narrow" panose="020B0606020202030204" pitchFamily="34" charset="0"/>
                        </a:rPr>
                        <a:t>Descripción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76789"/>
                  </a:ext>
                </a:extLst>
              </a:tr>
              <a:tr h="395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</a:rPr>
                        <a:t>📹CAMERA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Estado de la cámara de usuario: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n-US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CAMERA OFF⚫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n-US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CAMERA ON 🚨</a:t>
                      </a:r>
                      <a:endParaRPr lang="es-PE" sz="1000" u="none" strike="noStrike" noProof="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52094"/>
                  </a:ext>
                </a:extLst>
              </a:tr>
              <a:tr h="525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</a:rPr>
                        <a:t>SET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Cantidad de Sets: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🟠No ejecutado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🟡En ejecución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🟢Terminado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0598"/>
                  </a:ext>
                </a:extLst>
              </a:tr>
              <a:tr h="525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</a:rPr>
                        <a:t>REPETITION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Cantidad de Repeticiones por Set: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🟠No ejecutado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🟡En ejecución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🟢Terminado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30382"/>
                  </a:ext>
                </a:extLst>
              </a:tr>
              <a:tr h="525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</a:rPr>
                        <a:t>POSE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Cantidad de Poses por Repetición: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🟠No ejecutado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🟡En ejecución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🟢Terminado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1014"/>
                  </a:ext>
                </a:extLst>
              </a:tr>
              <a:tr h="65454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GLOBAL POSE</a:t>
                      </a:r>
                    </a:p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Cantidad de Poses Totales: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🟠No ejecutado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🟡En ejecución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🟢Terminado</a:t>
                      </a:r>
                    </a:p>
                    <a:p>
                      <a:pPr marL="171450" lvl="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Total Pose Globales = Set x </a:t>
                      </a:r>
                      <a:r>
                        <a:rPr lang="es-PE" sz="1000" b="0" i="0" u="none" strike="noStrike" noProof="0" dirty="0" err="1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Rep</a:t>
                      </a:r>
                      <a:r>
                        <a:rPr lang="es-PE" sz="1000" b="0" i="0" u="none" strike="noStrike" noProof="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x Poses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27012"/>
                  </a:ext>
                </a:extLst>
              </a:tr>
              <a:tr h="6545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Estado del </a:t>
                      </a: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avance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fontAlgn="b">
                        <a:buFont typeface="+mj-lt"/>
                        <a:buAutoNum type="arabicPeriod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⏱️ SECONDS </a:t>
                      </a:r>
                      <a:r>
                        <a:rPr lang="es-PE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to</a:t>
                      </a: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</a:t>
                      </a:r>
                      <a:r>
                        <a:rPr lang="es-PE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start</a:t>
                      </a:r>
                      <a:endParaRPr lang="es-PE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  <a:p>
                      <a:pPr marL="228600" lvl="0" indent="-228600" algn="l" fontAlgn="b">
                        <a:buFont typeface="+mj-lt"/>
                        <a:buAutoNum type="arabicPeriod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🏁START IN 05</a:t>
                      </a:r>
                    </a:p>
                    <a:p>
                      <a:pPr marL="228600" lvl="0" indent="-228600" algn="l" fontAlgn="b">
                        <a:buFont typeface="+mj-lt"/>
                        <a:buAutoNum type="arabicPeriod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🏎️TRAINING...</a:t>
                      </a:r>
                    </a:p>
                    <a:p>
                      <a:pPr marL="228600" lvl="0" indent="-228600" algn="l" fontAlgn="b">
                        <a:buFont typeface="+mj-lt"/>
                        <a:buAutoNum type="arabicPeriod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🧘RESTING TIME</a:t>
                      </a:r>
                    </a:p>
                    <a:p>
                      <a:pPr marL="228600" lvl="0" indent="-228600" algn="l" fontAlgn="b">
                        <a:buFont typeface="+mj-lt"/>
                        <a:buAutoNum type="arabicPeriod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🥇 EXERCISE FINISHED!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24081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A1D81DD9-1B46-CA0D-A005-FF300286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45" y="770564"/>
            <a:ext cx="8765409" cy="49255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D2FCAC-B458-B843-2B66-592BFF74DBAF}"/>
              </a:ext>
            </a:extLst>
          </p:cNvPr>
          <p:cNvSpPr/>
          <p:nvPr/>
        </p:nvSpPr>
        <p:spPr>
          <a:xfrm>
            <a:off x="4873925" y="1817809"/>
            <a:ext cx="7050884" cy="994402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5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D9F76-357C-55A2-CB1D-81A74999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191" y="868218"/>
            <a:ext cx="2571653" cy="1271478"/>
          </a:xfrm>
        </p:spPr>
        <p:txBody>
          <a:bodyPr>
            <a:normAutofit/>
          </a:bodyPr>
          <a:lstStyle/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9"/>
            </a:pPr>
            <a:r>
              <a:rPr lang="es-PE" sz="1000" dirty="0">
                <a:latin typeface="Arial Narrow" panose="020B0606020202030204" pitchFamily="34" charset="0"/>
              </a:rPr>
              <a:t>Panel de usuario</a:t>
            </a:r>
          </a:p>
          <a:p>
            <a:pPr marL="342900" indent="-342900" algn="just">
              <a:buAutoNum type="alphaLcPeriod" startAt="9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81DD9-1B46-CA0D-A005-FF300286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45" y="770564"/>
            <a:ext cx="8765409" cy="49255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D2FCAC-B458-B843-2B66-592BFF74DBAF}"/>
              </a:ext>
            </a:extLst>
          </p:cNvPr>
          <p:cNvSpPr/>
          <p:nvPr/>
        </p:nvSpPr>
        <p:spPr>
          <a:xfrm>
            <a:off x="8419381" y="2812211"/>
            <a:ext cx="3505428" cy="55209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11060-A7B0-6893-0F7B-9FC909D71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80260"/>
              </p:ext>
            </p:extLst>
          </p:nvPr>
        </p:nvGraphicFramePr>
        <p:xfrm>
          <a:off x="189833" y="1536098"/>
          <a:ext cx="2969567" cy="2386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053">
                  <a:extLst>
                    <a:ext uri="{9D8B030D-6E8A-4147-A177-3AD203B41FA5}">
                      <a16:colId xmlns:a16="http://schemas.microsoft.com/office/drawing/2014/main" val="3546556200"/>
                    </a:ext>
                  </a:extLst>
                </a:gridCol>
                <a:gridCol w="2057514">
                  <a:extLst>
                    <a:ext uri="{9D8B030D-6E8A-4147-A177-3AD203B41FA5}">
                      <a16:colId xmlns:a16="http://schemas.microsoft.com/office/drawing/2014/main" val="367071612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effectLst/>
                          <a:latin typeface="Arial Narrow" panose="020B0606020202030204" pitchFamily="34" charset="0"/>
                        </a:rPr>
                        <a:t>Elemento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1000" b="1" u="none" strike="noStrike" dirty="0" err="1">
                          <a:effectLst/>
                          <a:latin typeface="Arial Narrow" panose="020B0606020202030204" pitchFamily="34" charset="0"/>
                        </a:rPr>
                        <a:t>Descripción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6767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SETS</a:t>
                      </a:r>
                    </a:p>
                  </a:txBody>
                  <a:tcPr marL="7620" marR="7620" marT="7620" marB="0" anchor="ctr">
                    <a:solidFill>
                      <a:srgbClr val="EB215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n-US" sz="1000" u="none" strike="noStrike" noProof="0" dirty="0">
                          <a:effectLst/>
                          <a:latin typeface="Arial Narrow" panose="020B0606020202030204" pitchFamily="34" charset="0"/>
                        </a:rPr>
                        <a:t>Set actual</a:t>
                      </a:r>
                      <a:endParaRPr lang="es-PE" sz="1000" u="none" strike="noStrike" noProof="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5209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REPS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rgbClr val="EB215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Repetición actual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1059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STAGE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rgbClr val="EB215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Stage</a:t>
                      </a: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: Arriba o abajo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3038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</a:rPr>
                        <a:t>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rgbClr val="FFFE0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Clase de ejercicio detectado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721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PROB</a:t>
                      </a:r>
                    </a:p>
                  </a:txBody>
                  <a:tcPr marL="7620" marR="7620" marT="7620" marB="0" anchor="ctr">
                    <a:solidFill>
                      <a:srgbClr val="FFFE0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% precisión ejercicio detectado: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Rojo precisión menor</a:t>
                      </a:r>
                    </a:p>
                    <a:p>
                      <a:pPr marL="628650" lvl="1" indent="-17145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Azul precisión igual o mayor</a:t>
                      </a:r>
                    </a:p>
                  </a:txBody>
                  <a:tcPr marL="7620" marR="7620" marT="762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2701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EXPECTED POSE</a:t>
                      </a:r>
                      <a:endParaRPr lang="es-PE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Arial Unicode MS" panose="020B0604020202020204" pitchFamily="34" charset="-128"/>
                      </a:endParaRPr>
                    </a:p>
                  </a:txBody>
                  <a:tcPr marL="7620" marR="7620" marT="7620" marB="0" anchor="ctr">
                    <a:solidFill>
                      <a:srgbClr val="01FFB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Pose esperada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24081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s-PE" sz="10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TRAINER COST</a:t>
                      </a:r>
                    </a:p>
                  </a:txBody>
                  <a:tcPr marL="7620" marR="7620" marT="7620" marB="0" anchor="ctr">
                    <a:solidFill>
                      <a:srgbClr val="408AE3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Rango de costos del </a:t>
                      </a:r>
                      <a:r>
                        <a:rPr lang="es-PE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trainer</a:t>
                      </a: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 por pose</a:t>
                      </a:r>
                    </a:p>
                  </a:txBody>
                  <a:tcPr marL="7620" marR="7620" marT="762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88772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s-PE" sz="10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USER COST</a:t>
                      </a:r>
                    </a:p>
                  </a:txBody>
                  <a:tcPr marL="7620" marR="7620" marT="7620" marB="0" anchor="ctr">
                    <a:solidFill>
                      <a:srgbClr val="408AE3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l" fontAlgn="b">
                        <a:buFont typeface="Wingdings" panose="05000000000000000000" pitchFamily="2" charset="2"/>
                        <a:buChar char="§"/>
                      </a:pPr>
                      <a:r>
                        <a:rPr lang="es-PE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Arial Unicode MS" panose="020B0604020202020204" pitchFamily="34" charset="-128"/>
                        </a:rPr>
                        <a:t>Costo del usuario por pose</a:t>
                      </a: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68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03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E7080A-7006-46D0-A5A6-26DAD314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18" y="868218"/>
            <a:ext cx="8727336" cy="4543308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D653C5-549A-8931-F518-6E745DB65D13}"/>
              </a:ext>
            </a:extLst>
          </p:cNvPr>
          <p:cNvSpPr txBox="1">
            <a:spLocks/>
          </p:cNvSpPr>
          <p:nvPr/>
        </p:nvSpPr>
        <p:spPr>
          <a:xfrm>
            <a:off x="267190" y="868218"/>
            <a:ext cx="2571653" cy="127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000" dirty="0">
                <a:latin typeface="Arial Narrow" panose="020B0606020202030204" pitchFamily="34" charset="0"/>
              </a:rPr>
              <a:t>4. 🏋️WORKOUT ROUTINE:</a:t>
            </a:r>
          </a:p>
          <a:p>
            <a:pPr marL="342900" indent="-342900">
              <a:buFont typeface="+mj-lt"/>
              <a:buAutoNum type="alphaLcPeriod" startAt="10"/>
            </a:pPr>
            <a:r>
              <a:rPr lang="es-PE" sz="1000" dirty="0">
                <a:latin typeface="Arial Narrow" panose="020B0606020202030204" pitchFamily="34" charset="0"/>
              </a:rPr>
              <a:t>Ejecutar el ejercicio hasta completar todas las poses globales.</a:t>
            </a:r>
          </a:p>
          <a:p>
            <a:pPr marL="342900" indent="-342900" algn="just">
              <a:buFont typeface="Arial" panose="020B0604020202020204" pitchFamily="34" charset="0"/>
              <a:buAutoNum type="alphaLcPeriod" startAt="10"/>
            </a:pP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EF58B081-E9B0-722A-6225-F6031D7E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49365"/>
            <a:ext cx="5989320" cy="208634"/>
          </a:xfrm>
        </p:spPr>
        <p:txBody>
          <a:bodyPr/>
          <a:lstStyle/>
          <a:p>
            <a:r>
              <a:rPr lang="en-US" dirty="0"/>
              <a:t>© 2023 UPC </a:t>
            </a:r>
            <a:r>
              <a:rPr lang="en-US" dirty="0" err="1"/>
              <a:t>Maestría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Science – Manuel Alcántara | Renzo </a:t>
            </a:r>
            <a:r>
              <a:rPr lang="en-US" dirty="0" err="1"/>
              <a:t>Bances</a:t>
            </a:r>
            <a:r>
              <a:rPr lang="en-US" dirty="0"/>
              <a:t> | Cristian Cabrera |  </a:t>
            </a:r>
            <a:r>
              <a:rPr lang="en-US" dirty="0" err="1"/>
              <a:t>Leibnihtz</a:t>
            </a:r>
            <a:r>
              <a:rPr lang="en-US" dirty="0"/>
              <a:t> </a:t>
            </a:r>
            <a:r>
              <a:rPr lang="en-US" dirty="0" err="1"/>
              <a:t>Ayamamani</a:t>
            </a:r>
            <a:endParaRPr lang="en-US" dirty="0"/>
          </a:p>
        </p:txBody>
      </p:sp>
      <p:sp>
        <p:nvSpPr>
          <p:cNvPr id="10" name="Slide Number Placeholder 15">
            <a:extLst>
              <a:ext uri="{FF2B5EF4-FFF2-40B4-BE49-F238E27FC236}">
                <a16:creationId xmlns:a16="http://schemas.microsoft.com/office/drawing/2014/main" id="{6EAE286F-80CE-C188-2C71-0559049E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981" y="6649365"/>
            <a:ext cx="2743200" cy="208635"/>
          </a:xfrm>
        </p:spPr>
        <p:txBody>
          <a:bodyPr/>
          <a:lstStyle/>
          <a:p>
            <a:fld id="{5A8996E3-48B3-4BB9-8887-66A703D3EB6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E701FC-BACC-5AC0-FC0B-A3D13C9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33" y="208635"/>
            <a:ext cx="2571653" cy="360865"/>
          </a:xfrm>
        </p:spPr>
        <p:txBody>
          <a:bodyPr anchor="t" anchorCtr="0">
            <a:norm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STARTER TRAINING - UPC</a:t>
            </a:r>
          </a:p>
        </p:txBody>
      </p:sp>
    </p:spTree>
    <p:extLst>
      <p:ext uri="{BB962C8B-B14F-4D97-AF65-F5344CB8AC3E}">
        <p14:creationId xmlns:p14="http://schemas.microsoft.com/office/powerpoint/2010/main" val="1138630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1785</Words>
  <Application>Microsoft Office PowerPoint</Application>
  <PresentationFormat>Widescreen</PresentationFormat>
  <Paragraphs>321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Unicode MS</vt:lpstr>
      <vt:lpstr>Abadi</vt:lpstr>
      <vt:lpstr>Arial</vt:lpstr>
      <vt:lpstr>Arial Narrow</vt:lpstr>
      <vt:lpstr>Calibri</vt:lpstr>
      <vt:lpstr>Calibri Light</vt:lpstr>
      <vt:lpstr>Courier New</vt:lpstr>
      <vt:lpstr>Wingdings</vt:lpstr>
      <vt:lpstr>Office Theme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- UPC</vt:lpstr>
      <vt:lpstr>STARTER TRAINING – UPC: Arquitectura de Software</vt:lpstr>
      <vt:lpstr>STARTER TRAINING – UPC: Arquitectura de Software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STARTER TRAINING - UPC</dc:title>
  <dc:creator>Manuel David Alcantara Zapata</dc:creator>
  <cp:lastModifiedBy>Manuel David Alcantara Zapata</cp:lastModifiedBy>
  <cp:revision>79</cp:revision>
  <dcterms:created xsi:type="dcterms:W3CDTF">2023-06-10T13:06:42Z</dcterms:created>
  <dcterms:modified xsi:type="dcterms:W3CDTF">2023-06-11T03:53:23Z</dcterms:modified>
</cp:coreProperties>
</file>